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5" r:id="rId1"/>
    <p:sldMasterId id="2147483735" r:id="rId2"/>
  </p:sldMasterIdLst>
  <p:notesMasterIdLst>
    <p:notesMasterId r:id="rId39"/>
  </p:notesMasterIdLst>
  <p:sldIdLst>
    <p:sldId id="311" r:id="rId3"/>
    <p:sldId id="312" r:id="rId4"/>
    <p:sldId id="313" r:id="rId5"/>
    <p:sldId id="270" r:id="rId6"/>
    <p:sldId id="267" r:id="rId7"/>
    <p:sldId id="341" r:id="rId8"/>
    <p:sldId id="315" r:id="rId9"/>
    <p:sldId id="268" r:id="rId10"/>
    <p:sldId id="402" r:id="rId11"/>
    <p:sldId id="403" r:id="rId12"/>
    <p:sldId id="296" r:id="rId13"/>
    <p:sldId id="432" r:id="rId14"/>
    <p:sldId id="433" r:id="rId15"/>
    <p:sldId id="365" r:id="rId16"/>
    <p:sldId id="369" r:id="rId17"/>
    <p:sldId id="368" r:id="rId18"/>
    <p:sldId id="372" r:id="rId19"/>
    <p:sldId id="373" r:id="rId20"/>
    <p:sldId id="376" r:id="rId21"/>
    <p:sldId id="383" r:id="rId22"/>
    <p:sldId id="379" r:id="rId23"/>
    <p:sldId id="380" r:id="rId24"/>
    <p:sldId id="381" r:id="rId25"/>
    <p:sldId id="382" r:id="rId26"/>
    <p:sldId id="258" r:id="rId27"/>
    <p:sldId id="276" r:id="rId28"/>
    <p:sldId id="460" r:id="rId29"/>
    <p:sldId id="377" r:id="rId30"/>
    <p:sldId id="378" r:id="rId31"/>
    <p:sldId id="375" r:id="rId32"/>
    <p:sldId id="461" r:id="rId33"/>
    <p:sldId id="316" r:id="rId34"/>
    <p:sldId id="342" r:id="rId35"/>
    <p:sldId id="384" r:id="rId36"/>
    <p:sldId id="297" r:id="rId37"/>
    <p:sldId id="314" r:id="rId38"/>
  </p:sldIdLst>
  <p:sldSz cx="12192000" cy="6858000"/>
  <p:notesSz cx="6858000" cy="9144000"/>
  <p:embeddedFontLst>
    <p:embeddedFont>
      <p:font typeface="仿宋" panose="02010609060101010101" pitchFamily="49" charset="-122"/>
      <p:regular r:id="rId40"/>
    </p:embeddedFont>
    <p:embeddedFont>
      <p:font typeface="幼圆" panose="02010509060101010101" pitchFamily="49" charset="-122"/>
      <p:regular r:id="rId41"/>
    </p:embeddedFont>
    <p:embeddedFont>
      <p:font typeface="Agency FB" panose="020B0503020202020204" pitchFamily="34" charset="0"/>
      <p:regular r:id="rId42"/>
      <p:bold r:id="rId43"/>
    </p:embeddedFont>
    <p:embeddedFont>
      <p:font typeface="Aparajita" panose="02020603050405020304" pitchFamily="18" charset="0"/>
      <p:regular r:id="rId44"/>
      <p:bold r:id="rId45"/>
      <p:italic r:id="rId46"/>
      <p:boldItalic r:id="rId47"/>
    </p:embeddedFont>
    <p:embeddedFont>
      <p:font typeface="Blackadder ITC" panose="04020505051007020D02" pitchFamily="82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Wingdings 3" panose="05040102010807070707" pitchFamily="18" charset="2"/>
      <p:regular r:id="rId57"/>
    </p:embeddedFont>
    <p:embeddedFont>
      <p:font typeface="WPS-Numbers" panose="02010600030101010101" charset="0"/>
      <p:regular r:id="rId58"/>
    </p:embeddedFont>
    <p:embeddedFont>
      <p:font typeface="等线" panose="02010600030101010101" pitchFamily="2" charset="-122"/>
      <p:regular r:id="rId59"/>
      <p:bold r:id="rId60"/>
    </p:embeddedFont>
    <p:embeddedFont>
      <p:font typeface="黑体" panose="02010609060101010101" pitchFamily="49" charset="-122"/>
      <p:regular r:id="rId61"/>
    </p:embeddedFont>
    <p:embeddedFont>
      <p:font typeface="华文仿宋" panose="02010600040101010101" pitchFamily="2" charset="-122"/>
      <p:regular r:id="rId62"/>
    </p:embeddedFont>
    <p:embeddedFont>
      <p:font typeface="微软雅黑" panose="020B0503020204020204" pitchFamily="34" charset="-122"/>
      <p:regular r:id="rId63"/>
      <p:bold r:id="rId64"/>
    </p:embeddedFont>
    <p:embeddedFont>
      <p:font typeface="微软雅黑 Light" panose="020B0502040204020203" pitchFamily="34" charset="-122"/>
      <p:regular r:id="rId65"/>
    </p:embeddedFont>
  </p:embeddedFontLst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772"/>
    <a:srgbClr val="579ACD"/>
    <a:srgbClr val="7DB1D8"/>
    <a:srgbClr val="162A62"/>
    <a:srgbClr val="1D2A5A"/>
    <a:srgbClr val="254561"/>
    <a:srgbClr val="032B52"/>
    <a:srgbClr val="3E83B4"/>
    <a:srgbClr val="2D597B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89977" autoAdjust="0"/>
  </p:normalViewPr>
  <p:slideViewPr>
    <p:cSldViewPr snapToGrid="0" showGuides="1">
      <p:cViewPr varScale="1">
        <p:scale>
          <a:sx n="84" d="100"/>
          <a:sy n="84" d="100"/>
        </p:scale>
        <p:origin x="256" y="60"/>
      </p:cViewPr>
      <p:guideLst>
        <p:guide orient="horz" pos="2196"/>
        <p:guide pos="38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2443E-1A20-42C4-91B9-AEDF7E2BD4D7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A58BC-5BD3-4B2E-96BE-FBBE97437E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A21C5-6FF9-43F6-A409-2A0EC906A9A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A21C5-6FF9-43F6-A409-2A0EC906A9A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A58BC-5BD3-4B2E-96BE-FBBE97437E1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A58BC-5BD3-4B2E-96BE-FBBE97437E1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5603E8-E9DC-4ABF-8B42-B4B0401793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5603E8-E9DC-4ABF-8B42-B4B0401793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5603E8-E9DC-4ABF-8B42-B4B0401793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A58BC-5BD3-4B2E-96BE-FBBE97437E1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3C7DA2-7D97-490B-ABB6-55861A342C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74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94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85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6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2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69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40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47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0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52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70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8616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77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867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302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5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7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0217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149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1373981" y="986101"/>
            <a:ext cx="3591774" cy="27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</a:rPr>
              <a:t>Creative simple monthly work summary and work plan</a:t>
            </a:r>
            <a:endParaRPr lang="pt-BR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587638"/>
            <a:ext cx="9439835" cy="80682"/>
            <a:chOff x="0" y="5755341"/>
            <a:chExt cx="9439835" cy="80682"/>
          </a:xfrm>
          <a:solidFill>
            <a:srgbClr val="1C4272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0" y="5795682"/>
              <a:ext cx="9399494" cy="0"/>
            </a:xfrm>
            <a:prstGeom prst="line">
              <a:avLst/>
            </a:prstGeom>
            <a:grpFill/>
            <a:ln w="1270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solidFill>
              <a:srgbClr val="0637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9423923" y="6501021"/>
            <a:ext cx="2348977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任何业绩的质变都来自于量变的积累</a:t>
            </a:r>
            <a:endParaRPr lang="zh-CN" altLang="en-US" sz="10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1799656" y="6515427"/>
            <a:ext cx="392655" cy="225105"/>
          </a:xfrm>
          <a:prstGeom prst="rect">
            <a:avLst/>
          </a:prstGeom>
          <a:solidFill>
            <a:srgbClr val="063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TextBox 15"/>
          <p:cNvSpPr txBox="1"/>
          <p:nvPr userDrawn="1"/>
        </p:nvSpPr>
        <p:spPr>
          <a:xfrm>
            <a:off x="11689939" y="6489921"/>
            <a:ext cx="6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2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2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3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650" r:id="rId20"/>
    <p:sldLayoutId id="2147483651" r:id="rId21"/>
    <p:sldLayoutId id="2147483652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  <p:sldLayoutId id="2147483660" r:id="rId30"/>
    <p:sldLayoutId id="2147483661" r:id="rId31"/>
    <p:sldLayoutId id="2147483662" r:id="rId3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image" Target="../media/image11.svg"/><Relationship Id="rId3" Type="http://schemas.openxmlformats.org/officeDocument/2006/relationships/tags" Target="../tags/tag29.xml"/><Relationship Id="rId21" Type="http://schemas.openxmlformats.org/officeDocument/2006/relationships/image" Target="../media/image14.png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image" Target="../media/image10.png"/><Relationship Id="rId2" Type="http://schemas.openxmlformats.org/officeDocument/2006/relationships/tags" Target="../tags/tag28.xml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image" Target="../media/image17.svg"/><Relationship Id="rId5" Type="http://schemas.openxmlformats.org/officeDocument/2006/relationships/tags" Target="../tags/tag31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10" Type="http://schemas.openxmlformats.org/officeDocument/2006/relationships/tags" Target="../tags/tag36.xml"/><Relationship Id="rId19" Type="http://schemas.openxmlformats.org/officeDocument/2006/relationships/image" Target="../media/image12.png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slideLayout" Target="../slideLayouts/slideLayout22.xml"/><Relationship Id="rId22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3.xml"/><Relationship Id="rId7" Type="http://schemas.openxmlformats.org/officeDocument/2006/relationships/image" Target="../media/image2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46.xml"/><Relationship Id="rId7" Type="http://schemas.openxmlformats.org/officeDocument/2006/relationships/image" Target="../media/image23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2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3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5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5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2" Type="http://schemas.openxmlformats.org/officeDocument/2006/relationships/tags" Target="../tags/tag13.xml"/><Relationship Id="rId16" Type="http://schemas.openxmlformats.org/officeDocument/2006/relationships/slideLayout" Target="../slideLayouts/slideLayout22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-27625" y="-75565"/>
            <a:ext cx="12247245" cy="700913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49" b="-30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79170" y="6061995"/>
            <a:ext cx="7623783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汇报人：</a:t>
            </a:r>
            <a:r>
              <a: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      </a:t>
            </a:r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   第一组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0" y="2533334"/>
            <a:ext cx="12192000" cy="2998665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A5F9E">
              <a:alpha val="65000"/>
            </a:srgbClr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ea typeface="思源黑体" panose="020B0500000000000000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0" y="2663611"/>
            <a:ext cx="12192000" cy="2738107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ea typeface="思源黑体" panose="020B0500000000000000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98391" y="3346685"/>
            <a:ext cx="2258296" cy="14114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22405" y="3346684"/>
            <a:ext cx="2258296" cy="1411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15089" y="3617165"/>
            <a:ext cx="756181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知行教育项目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7" grpId="0"/>
      <p:bldP spid="22" grpId="0" animBg="1"/>
      <p:bldP spid="2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49047" y="434723"/>
            <a:ext cx="11306816" cy="6163081"/>
          </a:xfrm>
          <a:prstGeom prst="rect">
            <a:avLst/>
          </a:prstGeom>
          <a:noFill/>
          <a:ln w="41275" cmpd="sng">
            <a:solidFill>
              <a:srgbClr val="FFBD00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445723" y="347093"/>
            <a:ext cx="11306816" cy="6163081"/>
          </a:xfrm>
          <a:prstGeom prst="rect">
            <a:avLst/>
          </a:prstGeom>
          <a:noFill/>
          <a:ln w="12700">
            <a:solidFill>
              <a:srgbClr val="4700E4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 rot="10800000">
            <a:off x="23720" y="0"/>
            <a:ext cx="1229850" cy="1156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09511" y="634194"/>
            <a:ext cx="937883" cy="818399"/>
            <a:chOff x="1168400" y="1347856"/>
            <a:chExt cx="723913" cy="631688"/>
          </a:xfrm>
          <a:solidFill>
            <a:srgbClr val="FFBD00"/>
          </a:solidFill>
        </p:grpSpPr>
        <p:sp>
          <p:nvSpPr>
            <p:cNvPr id="9" name="任意多边形: 形状 8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 rot="10800000">
            <a:off x="10923371" y="5585925"/>
            <a:ext cx="829457" cy="723786"/>
            <a:chOff x="1168400" y="1347856"/>
            <a:chExt cx="723913" cy="631688"/>
          </a:xfrm>
          <a:solidFill>
            <a:srgbClr val="4700E4"/>
          </a:solidFill>
        </p:grpSpPr>
        <p:sp>
          <p:nvSpPr>
            <p:cNvPr id="15" name="任意多边形: 形状 14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10497185" y="1088390"/>
            <a:ext cx="266065" cy="26606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9"/>
            </p:custDataLst>
          </p:nvPr>
        </p:nvSpPr>
        <p:spPr>
          <a:xfrm>
            <a:off x="11009630" y="701675"/>
            <a:ext cx="386715" cy="386715"/>
          </a:xfrm>
          <a:prstGeom prst="ellipse">
            <a:avLst/>
          </a:prstGeom>
          <a:solidFill>
            <a:srgbClr val="4700E4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48790" y="1269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怎么实现呢？？？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92605" y="1884045"/>
            <a:ext cx="816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</a:t>
            </a:r>
            <a:r>
              <a:rPr lang="zh-CN" altLang="en-US"/>
              <a:t>根据八个需求，分析出维度字段，指标字段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23415" y="2433320"/>
            <a:ext cx="8344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r>
              <a:rPr lang="zh-CN" altLang="en-US"/>
              <a:t>从远端数据库导入数据到</a:t>
            </a:r>
            <a:r>
              <a:rPr lang="en-US" altLang="zh-CN"/>
              <a:t>HIVE</a:t>
            </a:r>
            <a:r>
              <a:rPr lang="zh-CN" altLang="en-US"/>
              <a:t>中，存储这些原始数据作为我们此次项目的</a:t>
            </a:r>
            <a:r>
              <a:rPr lang="en-US" altLang="zh-CN"/>
              <a:t>ods</a:t>
            </a:r>
            <a:r>
              <a:rPr lang="zh-CN" altLang="en-US"/>
              <a:t>层</a:t>
            </a:r>
          </a:p>
        </p:txBody>
      </p:sp>
      <p:pic>
        <p:nvPicPr>
          <p:cNvPr id="13" name="图片 12" descr="31393935333132353b31393939353539343b5e8f53f73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8445" y="2440305"/>
            <a:ext cx="336550" cy="336550"/>
          </a:xfrm>
          <a:prstGeom prst="rect">
            <a:avLst/>
          </a:prstGeom>
        </p:spPr>
      </p:pic>
      <p:pic>
        <p:nvPicPr>
          <p:cNvPr id="19" name="图片 18" descr="31393935333132353b31393939353539353b5e8f53f732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8125" y="2964815"/>
            <a:ext cx="356870" cy="3568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974215" y="2910840"/>
            <a:ext cx="7436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对原始数据进行一定的转化</a:t>
            </a:r>
            <a:r>
              <a:rPr lang="en-US" altLang="zh-CN"/>
              <a:t> </a:t>
            </a:r>
            <a:r>
              <a:rPr lang="zh-CN" altLang="en-US"/>
              <a:t>，根据自己划分的维度跟指标区别事实表与维度表（狭义上的）我们叫做</a:t>
            </a:r>
            <a:r>
              <a:rPr lang="en-US" altLang="zh-CN"/>
              <a:t>dwd</a:t>
            </a:r>
            <a:r>
              <a:rPr lang="zh-CN" altLang="en-US"/>
              <a:t>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74215" y="3745230"/>
            <a:ext cx="719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多表联合形成宽表，退化维度，查询很爽，我们部门内叫</a:t>
            </a:r>
            <a:r>
              <a:rPr lang="en-US" altLang="zh-CN"/>
              <a:t>dwb</a:t>
            </a:r>
            <a:r>
              <a:rPr lang="zh-CN" altLang="en-US"/>
              <a:t>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52955" y="4342765"/>
            <a:ext cx="477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抽取维度跟指标字段，分析，贴合需求，</a:t>
            </a:r>
            <a:r>
              <a:rPr lang="en-US" altLang="zh-CN"/>
              <a:t>dws</a:t>
            </a:r>
            <a:r>
              <a:rPr lang="zh-CN" altLang="en-US"/>
              <a:t>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74215" y="5057140"/>
            <a:ext cx="672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完成需求，得到数据，导出到查询方便比较高的</a:t>
            </a:r>
            <a:r>
              <a:rPr lang="en-US" altLang="zh-CN"/>
              <a:t>mysql</a:t>
            </a:r>
            <a:r>
              <a:rPr lang="zh-CN" altLang="en-US"/>
              <a:t>中，</a:t>
            </a:r>
            <a:r>
              <a:rPr lang="en-US" altLang="zh-CN"/>
              <a:t>app</a:t>
            </a:r>
            <a:r>
              <a:rPr lang="zh-CN" altLang="en-US"/>
              <a:t>层</a:t>
            </a:r>
          </a:p>
        </p:txBody>
      </p:sp>
      <p:pic>
        <p:nvPicPr>
          <p:cNvPr id="29" name="图片 28" descr="31393935333132353b31393939353539363b5e8f53f733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08125" y="3728085"/>
            <a:ext cx="385445" cy="385445"/>
          </a:xfrm>
          <a:prstGeom prst="rect">
            <a:avLst/>
          </a:prstGeom>
        </p:spPr>
      </p:pic>
      <p:pic>
        <p:nvPicPr>
          <p:cNvPr id="30" name="图片 29" descr="31393935333132353b31393939353539373b5e8f53f734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97330" y="4342765"/>
            <a:ext cx="384810" cy="384810"/>
          </a:xfrm>
          <a:prstGeom prst="rect">
            <a:avLst/>
          </a:prstGeom>
        </p:spPr>
      </p:pic>
      <p:pic>
        <p:nvPicPr>
          <p:cNvPr id="31" name="图片 30" descr="31393935333132353b31393939353539383b5e8f53f735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90345" y="5016500"/>
            <a:ext cx="403225" cy="403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7"/>
          <p:cNvSpPr>
            <a:spLocks noChangeArrowheads="1"/>
          </p:cNvSpPr>
          <p:nvPr/>
        </p:nvSpPr>
        <p:spPr bwMode="auto">
          <a:xfrm rot="2700000">
            <a:off x="5288915" y="1303020"/>
            <a:ext cx="876935" cy="85280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 rot="2700000">
            <a:off x="9530715" y="4659630"/>
            <a:ext cx="850265" cy="86804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 rot="2700000">
            <a:off x="1648136" y="1358398"/>
            <a:ext cx="951437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 rot="2700000">
            <a:off x="9225672" y="1316488"/>
            <a:ext cx="951438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60761" y="2589530"/>
            <a:ext cx="2191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/>
              <a:t>存储从业务系统同步过来的原始数据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466596" y="2422048"/>
            <a:ext cx="2192801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800"/>
              <a:t>对ODS层的数据进行数据清洗、转换以及拉链的维护工作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04662" y="2170620"/>
            <a:ext cx="2174137" cy="141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800"/>
              <a:t>构建宽表，将多张表的字段进行合并，为后续工作做准备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62651" y="5100380"/>
            <a:ext cx="2319922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800"/>
              <a:t>进行对多个维度进行聚合操作, 根据要计算的指标, 将各个维度的结果统计出来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32480" y="58178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意向用户和有效线索主题：分层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70978" y="459532"/>
            <a:ext cx="709222" cy="767715"/>
            <a:chOff x="5430079" y="1779956"/>
            <a:chExt cx="1235068" cy="1336931"/>
          </a:xfrm>
        </p:grpSpPr>
        <p:sp>
          <p:nvSpPr>
            <p:cNvPr id="32" name="六边形 31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578747" y="1992843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一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914446" y="1662921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ods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709521" y="4953067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0000"/>
                </a:highlight>
              </a:rPr>
              <a:t>dws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73239" y="1579082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dwd</a:t>
            </a:r>
          </a:p>
        </p:txBody>
      </p:sp>
      <p:sp>
        <p:nvSpPr>
          <p:cNvPr id="2" name="Oval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700000">
            <a:off x="1591365" y="468505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2619375" y="5100320"/>
            <a:ext cx="7171690" cy="73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55775" y="4953000"/>
            <a:ext cx="73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ighlight>
                  <a:srgbClr val="FF00FF"/>
                </a:highlight>
              </a:rPr>
              <a:t>app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463405" y="1579245"/>
            <a:ext cx="812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ighlight>
                  <a:srgbClr val="FFFF00"/>
                </a:highlight>
              </a:rPr>
              <a:t>dwb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721610" y="1763395"/>
            <a:ext cx="2553970" cy="43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268595" y="1778000"/>
            <a:ext cx="383476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8" idx="3"/>
          </p:cNvCxnSpPr>
          <p:nvPr/>
        </p:nvCxnSpPr>
        <p:spPr>
          <a:xfrm flipH="1">
            <a:off x="10010775" y="2123440"/>
            <a:ext cx="26670" cy="247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80465" y="3968115"/>
            <a:ext cx="2414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输出报表，做视觉系动物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45130" y="5824220"/>
            <a:ext cx="4316730" cy="441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727342" y="3462844"/>
            <a:ext cx="8185215" cy="24140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endParaRPr lang="zh-CN" altLang="en-US" sz="1600" spc="15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025" y="848995"/>
            <a:ext cx="12118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1） 指标创建表时候，该用int用int，不要用万能的字符串,2）  case when可以叠加嵌套 3）数据要下到表里面查看.hive中grouping()括号里面只能传两个参数 4）实际开发中多用bigint 5) 保留指标字段类型 先搭建好再实施 6)保留副本 7)理解排错思路</a:t>
            </a:r>
          </a:p>
        </p:txBody>
      </p:sp>
      <p:pic>
        <p:nvPicPr>
          <p:cNvPr id="11" name="图片 10" descr="Snipaste_2023-04-27_03-57-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4985" y="2207260"/>
            <a:ext cx="5143500" cy="1168400"/>
          </a:xfrm>
          <a:prstGeom prst="rect">
            <a:avLst/>
          </a:prstGeom>
        </p:spPr>
      </p:pic>
      <p:pic>
        <p:nvPicPr>
          <p:cNvPr id="12" name="图片 11" descr="Snipaste_2023-04-27_03-58-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395" y="2000250"/>
            <a:ext cx="3371850" cy="725805"/>
          </a:xfrm>
          <a:prstGeom prst="rect">
            <a:avLst/>
          </a:prstGeom>
        </p:spPr>
      </p:pic>
      <p:pic>
        <p:nvPicPr>
          <p:cNvPr id="13" name="图片 12" descr="Snipaste_2023-04-27_03-58-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15" y="4660900"/>
            <a:ext cx="1955800" cy="965200"/>
          </a:xfrm>
          <a:prstGeom prst="rect">
            <a:avLst/>
          </a:prstGeom>
        </p:spPr>
      </p:pic>
      <p:pic>
        <p:nvPicPr>
          <p:cNvPr id="19" name="图片 18" descr="Snipaste_2023-04-27_04-09-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380" y="3368040"/>
            <a:ext cx="8286750" cy="1409700"/>
          </a:xfrm>
          <a:prstGeom prst="rect">
            <a:avLst/>
          </a:prstGeom>
        </p:spPr>
      </p:pic>
      <p:pic>
        <p:nvPicPr>
          <p:cNvPr id="20" name="图片 19" descr="Snipaste_2023-04-27_04-14-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6785" y="5241925"/>
            <a:ext cx="1485900" cy="63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2170" y="4089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遇到的问题：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 rot="10800000">
            <a:off x="23495" y="0"/>
            <a:ext cx="12169140" cy="68586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4665" y="510540"/>
            <a:ext cx="4993640" cy="5638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671185" y="636905"/>
            <a:ext cx="5852160" cy="5585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2150" y="493237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报名主题：需求分析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556542" y="370364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二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56542" y="1446462"/>
            <a:ext cx="108051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报名用户：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统计指定时间段内，报名用户总人数、在各个城市中报名客户的总人数、报名科目人数排行、报名校区人数排行、不同来源渠道的产生的报名客户人数、各咨询中心产生的报名用户人数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6542" y="2278845"/>
            <a:ext cx="10805160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所需表：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customer_relationship(cr) --客户意向表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itcast_clazz(ic) --报名课程表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customer_clue(cc) --客户线索表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customer_appeal(ca) --客户申诉表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employee(emp) --员工表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scrm_department(sd) --部门表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表间字段关联：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cr.itcast_clazz_id = ic.id   </a:t>
            </a:r>
          </a:p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cr.id = cc.customer_relationship_id</a:t>
            </a:r>
          </a:p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cr.id = ca.customer_relationship_first_id </a:t>
            </a:r>
          </a:p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cr.creator = emp.id  </a:t>
            </a:r>
          </a:p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emp.tdepart_id = sd.id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涉及字段：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意向表cr:id、create_date_time、origin_type payment_state、payment_time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课程表ic:itcast_school_id、itcast_school_name、itcast_subject_id、itcast_subject_name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线索表cc:origin_type、clue_state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申诉表ca:appeal_status、customer_relationship_first_id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员工表emp:id、tdepart_id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部门表sd:id、name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新增字段：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origin_type_from,基于origin_type中的五个参数进行判断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所需转换：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create_date_time转换为年 月 日 时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7"/>
          <p:cNvSpPr>
            <a:spLocks noChangeArrowheads="1"/>
          </p:cNvSpPr>
          <p:nvPr/>
        </p:nvSpPr>
        <p:spPr bwMode="auto">
          <a:xfrm rot="2700000">
            <a:off x="2702615" y="461901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 rot="2700000">
            <a:off x="7316213" y="461901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 rot="2700000">
            <a:off x="270821" y="2218823"/>
            <a:ext cx="951437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 rot="2700000">
            <a:off x="5013082" y="2218188"/>
            <a:ext cx="951438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1" y="4150360"/>
            <a:ext cx="2191205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存储从业务系统同步过来的原始数据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21211" y="2543333"/>
            <a:ext cx="2192801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ODS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层的数据进行数据转换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并且区分事实表维度表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411247" y="4150550"/>
            <a:ext cx="2174137" cy="12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构建宽表，将多张表的字段进行合并，为后续工作做准备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28435" y="2341245"/>
            <a:ext cx="275844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根据业务需求，进行对多个维度进行聚合操作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根据要计算的指标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将各个维度的结果统计出来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285761" y="2666611"/>
            <a:ext cx="1289685" cy="241046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084115" y="2700266"/>
            <a:ext cx="1121410" cy="238633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0" idx="3"/>
          </p:cNvCxnSpPr>
          <p:nvPr/>
        </p:nvCxnSpPr>
        <p:spPr>
          <a:xfrm flipH="1">
            <a:off x="3710318" y="2776282"/>
            <a:ext cx="1194435" cy="23221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332480" y="58178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报名主题：分层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55609" y="458907"/>
            <a:ext cx="709222" cy="767715"/>
            <a:chOff x="5430079" y="1779955"/>
            <a:chExt cx="1235068" cy="1336931"/>
          </a:xfrm>
        </p:grpSpPr>
        <p:sp>
          <p:nvSpPr>
            <p:cNvPr id="32" name="六边形 31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574166" y="1990666"/>
              <a:ext cx="946891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charset="-122"/>
                  <a:ea typeface="黑体" panose="02010609060101010101" charset="-122"/>
                </a:rPr>
                <a:t>二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74876" y="2497311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24791" y="4904807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65581" y="2523334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63059" y="4913467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2" name="Oval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700000">
            <a:off x="9948302" y="2237873"/>
            <a:ext cx="951438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000801" y="2543019"/>
            <a:ext cx="9473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cxnSp>
        <p:nvCxnSpPr>
          <p:cNvPr id="8" name="直接连接符 7"/>
          <p:cNvCxnSpPr>
            <a:endCxn id="6" idx="3"/>
          </p:cNvCxnSpPr>
          <p:nvPr>
            <p:custDataLst>
              <p:tags r:id="rId3"/>
            </p:custDataLst>
          </p:nvPr>
        </p:nvCxnSpPr>
        <p:spPr>
          <a:xfrm flipH="1">
            <a:off x="8372655" y="2661531"/>
            <a:ext cx="1459230" cy="24276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612630" y="4298950"/>
            <a:ext cx="175387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根据业务需求，通过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DWS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层的宽表计算出结果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2150" y="48133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报名主题：建模分析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1170" y="382599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二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56260" y="1397536"/>
            <a:ext cx="1080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ods:源数据层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1170" y="1805305"/>
            <a:ext cx="108051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建层目的：将所有数据源数据同步过来，字段不做修改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建层目标：同步6个表：customer_relationship(cr) --客户意向表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itcast_clazz(ic) --报名课程表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customer_clue(cc) --客户线索表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customer_appeal(ca) --客户申诉表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employee(emp) --员工表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scrm_department(sd) --部门表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导入工具：sqoop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导入方式：首先先全量采集，后续用增量导入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6260" y="4153206"/>
            <a:ext cx="10805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dwd：数据明细层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1170" y="4561205"/>
            <a:ext cx="108051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建层目的：主要是对ODS层数据进行清洗、转换、构建拉链表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建层目标：构建6个表：事实表：fact_customer_relationship(cr)、fact_customer_clue(cc)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维度表：dim_itcast_clazz(ic)、dim_customer_appeal(ca)、dim_employee(emp)、dim_scrm_department(sd)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操作：清洗：无需清洗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转换：对cr表中create_date_time字段进行拆解增加年、月、日、小时字段；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增加origin_type_from字段通过origin_type字段来判断线上线下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对cc表中的clue_state字段进行判断，增加clue_judge字段来判断线索是否为新增线索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构建拉链表：fact_customer_relationship(cr)、fact_customer_clue(cc)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创表存储格式：orc、snappy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2150" y="528308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报名主题：建模分析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1170" y="429577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二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71169" y="1406213"/>
            <a:ext cx="10805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dwd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:源数据层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1170" y="1805305"/>
            <a:ext cx="5130800" cy="5000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建层目的：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将所需字段提取聚合构建事实宽表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建层目标：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构建一个表dwb_apply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操作：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根据前面分析需求将6个表的所需字段聚合构建一个宽表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所需字段：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客户意向表cr: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id      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create_date_time        string comment '开始创建时间',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update_date_time       string comment '最后更新时间',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customer_id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'所属客户id',	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first_id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'第一条客户关系id',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origin_type                 string comment '数据来源',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itcast_school_id           int    comment '校区Id',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itcast_subject_id          int    comment '学科Id',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creator 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'创建人',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creator_name             string comment '创建者姓名',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payment_state            string comment '支付状态',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payment_time            string comment '支付状态变动时间',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signup_state               string comment '报名状态',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signup_time               string comment '报名时间',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itcast_clazz_id            int    comment '所属ems班级id',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itcast_clazz_time        string comment '报班时间',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appeal_id                   int    comment '申诉id',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origin_type_from        string comment '0代表线上,1代表线下',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yearinfo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'年',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monthinfo                 string comment '月',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dayinfo         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'日',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hourinfo                    string comment '时',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end_date                   string comment '拉链结束日期',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start_date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	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'拉链开始日期',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57825" y="2459990"/>
            <a:ext cx="5903595" cy="1897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客户线索表cc: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clue_state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'线索状态',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clue_judge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string comment '0为有效线索，1为无效线索',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员工信息表emp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: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emp_id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'员工id',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tdepart_id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'直属部门',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部门信息表sd: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sd_id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int    comment '部门ID',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sd_name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string comment '部门名',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客户申诉表ca: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appeal_status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    comment '申诉状态，0:待稽核 1:无效 2：有效',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报名课程表ic: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itcast_school_name          string comment 'ems校区名称',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itcast_subject_name string comment 'ems学科名称'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1958" y="683267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报名主题：建模分析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0978" y="584536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二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55937" y="1976120"/>
            <a:ext cx="1080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:数据集市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5937" y="2390140"/>
            <a:ext cx="513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分析：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总维度：年 月 日 时 校区、学科、咨询中心、来源渠道 线上线下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总指标：报名人数、意向人数、新增意向人数、有效线索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增加字段：分组标记group_type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根据主题需求来划分</a:t>
            </a: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1958" y="683267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学生出勤主题：需求分析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8662" y="561019"/>
            <a:ext cx="709222" cy="767715"/>
            <a:chOff x="5430080" y="1868321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4172" y="2040255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charset="-122"/>
                  <a:ea typeface="黑体" panose="02010609060101010101" charset="-122"/>
                </a:rPr>
                <a:t>三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41930" y="1770258"/>
            <a:ext cx="6473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需求：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统计指定时间段内，不同班级的出勤人数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及出勤率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统计指定时间段内，不同班级的迟到人数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及迟到率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统计指定时间段内，不同班级的请假人数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及请假率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统计指定时间段内，不同班级的旷课人数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及旷课率</a:t>
            </a:r>
            <a:endParaRPr kumimoji="0" lang="zh-CN" altLang="en-US" sz="24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87776" y="3773208"/>
            <a:ext cx="9423767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所需字段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20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班级</a:t>
            </a: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id  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班级在读人数 </a:t>
            </a:r>
            <a:endParaRPr lang="en-US" altLang="zh-CN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上午出勤人数  上午出勤率  下午出勤人数  下午出勤率  晚上出勤人数  晚上出勤率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迟到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请假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上午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下午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人数  晚上</a:t>
            </a:r>
            <a:r>
              <a:rPr kumimoji="0" lang="zh-CN" altLang="zh-CN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旷课</a:t>
            </a: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率</a:t>
            </a:r>
            <a:endParaRPr kumimoji="0" lang="en-US" altLang="zh-CN" sz="1800" b="0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年  月  日  标记字段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矩形 29"/>
          <p:cNvSpPr/>
          <p:nvPr>
            <p:custDataLst>
              <p:tags r:id="rId1"/>
            </p:custDataLst>
          </p:nvPr>
        </p:nvSpPr>
        <p:spPr>
          <a:xfrm>
            <a:off x="4703457" y="1174813"/>
            <a:ext cx="3004069" cy="46166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37" name="任意多边形 36"/>
          <p:cNvSpPr/>
          <p:nvPr/>
        </p:nvSpPr>
        <p:spPr>
          <a:xfrm rot="1687937">
            <a:off x="-185868" y="6183359"/>
            <a:ext cx="2565484" cy="1181942"/>
          </a:xfrm>
          <a:custGeom>
            <a:avLst/>
            <a:gdLst>
              <a:gd name="connsiteX0" fmla="*/ 289063 w 2565484"/>
              <a:gd name="connsiteY0" fmla="*/ 78162 h 1181942"/>
              <a:gd name="connsiteX1" fmla="*/ 353079 w 2565484"/>
              <a:gd name="connsiteY1" fmla="*/ 46362 h 1181942"/>
              <a:gd name="connsiteX2" fmla="*/ 582714 w 2565484"/>
              <a:gd name="connsiteY2" fmla="*/ 0 h 1181942"/>
              <a:gd name="connsiteX3" fmla="*/ 2565484 w 2565484"/>
              <a:gd name="connsiteY3" fmla="*/ 0 h 1181942"/>
              <a:gd name="connsiteX4" fmla="*/ 354902 w 2565484"/>
              <a:gd name="connsiteY4" fmla="*/ 1181942 h 1181942"/>
              <a:gd name="connsiteX5" fmla="*/ 0 w 2565484"/>
              <a:gd name="connsiteY5" fmla="*/ 518172 h 1181942"/>
              <a:gd name="connsiteX6" fmla="*/ 4750 w 2565484"/>
              <a:gd name="connsiteY6" fmla="*/ 471055 h 1181942"/>
              <a:gd name="connsiteX7" fmla="*/ 289063 w 2565484"/>
              <a:gd name="connsiteY7" fmla="*/ 78162 h 11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5484" h="1181942">
                <a:moveTo>
                  <a:pt x="289063" y="78162"/>
                </a:moveTo>
                <a:cubicBezTo>
                  <a:pt x="309652" y="66323"/>
                  <a:pt x="331023" y="55691"/>
                  <a:pt x="353079" y="46362"/>
                </a:cubicBezTo>
                <a:cubicBezTo>
                  <a:pt x="423660" y="16508"/>
                  <a:pt x="501259" y="0"/>
                  <a:pt x="582714" y="0"/>
                </a:cubicBezTo>
                <a:lnTo>
                  <a:pt x="2565484" y="0"/>
                </a:lnTo>
                <a:lnTo>
                  <a:pt x="354902" y="1181942"/>
                </a:lnTo>
                <a:lnTo>
                  <a:pt x="0" y="518172"/>
                </a:lnTo>
                <a:lnTo>
                  <a:pt x="4750" y="471055"/>
                </a:lnTo>
                <a:cubicBezTo>
                  <a:pt x="39132" y="303036"/>
                  <a:pt x="144939" y="161035"/>
                  <a:pt x="289063" y="78162"/>
                </a:cubicBez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rot="1687937" flipH="1" flipV="1">
            <a:off x="9858722" y="-517841"/>
            <a:ext cx="2565484" cy="1181942"/>
          </a:xfrm>
          <a:custGeom>
            <a:avLst/>
            <a:gdLst>
              <a:gd name="connsiteX0" fmla="*/ 289063 w 2565484"/>
              <a:gd name="connsiteY0" fmla="*/ 78162 h 1181942"/>
              <a:gd name="connsiteX1" fmla="*/ 353079 w 2565484"/>
              <a:gd name="connsiteY1" fmla="*/ 46362 h 1181942"/>
              <a:gd name="connsiteX2" fmla="*/ 582714 w 2565484"/>
              <a:gd name="connsiteY2" fmla="*/ 0 h 1181942"/>
              <a:gd name="connsiteX3" fmla="*/ 2565484 w 2565484"/>
              <a:gd name="connsiteY3" fmla="*/ 0 h 1181942"/>
              <a:gd name="connsiteX4" fmla="*/ 354902 w 2565484"/>
              <a:gd name="connsiteY4" fmla="*/ 1181942 h 1181942"/>
              <a:gd name="connsiteX5" fmla="*/ 0 w 2565484"/>
              <a:gd name="connsiteY5" fmla="*/ 518172 h 1181942"/>
              <a:gd name="connsiteX6" fmla="*/ 4750 w 2565484"/>
              <a:gd name="connsiteY6" fmla="*/ 471055 h 1181942"/>
              <a:gd name="connsiteX7" fmla="*/ 289063 w 2565484"/>
              <a:gd name="connsiteY7" fmla="*/ 78162 h 11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5484" h="1181942">
                <a:moveTo>
                  <a:pt x="289063" y="78162"/>
                </a:moveTo>
                <a:cubicBezTo>
                  <a:pt x="309652" y="66323"/>
                  <a:pt x="331023" y="55691"/>
                  <a:pt x="353079" y="46362"/>
                </a:cubicBezTo>
                <a:cubicBezTo>
                  <a:pt x="423660" y="16508"/>
                  <a:pt x="501259" y="0"/>
                  <a:pt x="582714" y="0"/>
                </a:cubicBezTo>
                <a:lnTo>
                  <a:pt x="2565484" y="0"/>
                </a:lnTo>
                <a:lnTo>
                  <a:pt x="354902" y="1181942"/>
                </a:lnTo>
                <a:lnTo>
                  <a:pt x="0" y="518172"/>
                </a:lnTo>
                <a:lnTo>
                  <a:pt x="4750" y="471055"/>
                </a:lnTo>
                <a:cubicBezTo>
                  <a:pt x="39132" y="303036"/>
                  <a:pt x="144939" y="161035"/>
                  <a:pt x="289063" y="78162"/>
                </a:cubicBez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_矩形 29"/>
          <p:cNvSpPr/>
          <p:nvPr>
            <p:custDataLst>
              <p:tags r:id="rId2"/>
            </p:custDataLst>
          </p:nvPr>
        </p:nvSpPr>
        <p:spPr>
          <a:xfrm>
            <a:off x="4703457" y="588013"/>
            <a:ext cx="3004069" cy="70788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63772"/>
                </a:solidFill>
                <a:latin typeface="+mj-ea"/>
                <a:ea typeface="+mj-ea"/>
                <a:cs typeface="Open Sans" panose="020B0606030504020204" pitchFamily="34" charset="0"/>
              </a:rPr>
              <a:t>目录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362033" y="375695"/>
            <a:ext cx="2247709" cy="3306946"/>
            <a:chOff x="1318684" y="2072415"/>
            <a:chExt cx="2250830" cy="3311538"/>
          </a:xfrm>
        </p:grpSpPr>
        <p:sp>
          <p:nvSpPr>
            <p:cNvPr id="9" name="圆角矩形 8"/>
            <p:cNvSpPr/>
            <p:nvPr/>
          </p:nvSpPr>
          <p:spPr>
            <a:xfrm>
              <a:off x="1318684" y="2072415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14588" y="3645778"/>
              <a:ext cx="1627369" cy="65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67" name="PA_矩形 29"/>
            <p:cNvSpPr/>
            <p:nvPr>
              <p:custDataLst>
                <p:tags r:id="rId6"/>
              </p:custDataLst>
            </p:nvPr>
          </p:nvSpPr>
          <p:spPr>
            <a:xfrm>
              <a:off x="1486652" y="2400807"/>
              <a:ext cx="1914894" cy="1108342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579ACD"/>
                  </a:solidFill>
                  <a:latin typeface="Agency FB" panose="020B0503020202020204" pitchFamily="34" charset="0"/>
                  <a:ea typeface="思源黑体" panose="020B0500000000000000" pitchFamily="34" charset="-122"/>
                  <a:cs typeface="Open Sans" panose="020B0606030504020204" pitchFamily="34" charset="0"/>
                </a:rPr>
                <a:t>01</a:t>
              </a:r>
              <a:endParaRPr lang="zh-CN" altLang="en-US" sz="6600" dirty="0">
                <a:solidFill>
                  <a:srgbClr val="579ACD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3837011" y="3550060"/>
            <a:ext cx="2247709" cy="3306946"/>
            <a:chOff x="1318684" y="2072415"/>
            <a:chExt cx="2250830" cy="3311538"/>
          </a:xfrm>
        </p:grpSpPr>
        <p:sp>
          <p:nvSpPr>
            <p:cNvPr id="69" name="圆角矩形 68"/>
            <p:cNvSpPr/>
            <p:nvPr/>
          </p:nvSpPr>
          <p:spPr>
            <a:xfrm>
              <a:off x="1318684" y="2072415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616792" y="3645778"/>
              <a:ext cx="1612900" cy="65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主题介绍</a:t>
              </a:r>
            </a:p>
          </p:txBody>
        </p:sp>
        <p:sp>
          <p:nvSpPr>
            <p:cNvPr id="72" name="PA_矩形 29"/>
            <p:cNvSpPr/>
            <p:nvPr>
              <p:custDataLst>
                <p:tags r:id="rId5"/>
              </p:custDataLst>
            </p:nvPr>
          </p:nvSpPr>
          <p:spPr>
            <a:xfrm>
              <a:off x="1486652" y="2400807"/>
              <a:ext cx="1914894" cy="1108342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579ACD"/>
                  </a:solidFill>
                  <a:latin typeface="Agency FB" panose="020B0503020202020204" pitchFamily="34" charset="0"/>
                  <a:ea typeface="思源黑体" panose="020B0500000000000000" pitchFamily="34" charset="-122"/>
                  <a:cs typeface="Open Sans" panose="020B0606030504020204" pitchFamily="34" charset="0"/>
                </a:rPr>
                <a:t>02</a:t>
              </a:r>
              <a:endParaRPr lang="zh-CN" altLang="en-US" sz="6600" dirty="0">
                <a:solidFill>
                  <a:srgbClr val="579ACD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6784428" y="486820"/>
            <a:ext cx="2247709" cy="4516964"/>
            <a:chOff x="1318684" y="680470"/>
            <a:chExt cx="2250830" cy="4523237"/>
          </a:xfrm>
        </p:grpSpPr>
        <p:sp>
          <p:nvSpPr>
            <p:cNvPr id="75" name="圆角矩形 74"/>
            <p:cNvSpPr/>
            <p:nvPr/>
          </p:nvSpPr>
          <p:spPr>
            <a:xfrm>
              <a:off x="1318684" y="680470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571517" y="2254470"/>
              <a:ext cx="1612900" cy="65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项目成果</a:t>
              </a:r>
            </a:p>
          </p:txBody>
        </p:sp>
        <p:sp>
          <p:nvSpPr>
            <p:cNvPr id="78" name="PA_矩形 29"/>
            <p:cNvSpPr/>
            <p:nvPr>
              <p:custDataLst>
                <p:tags r:id="rId4"/>
              </p:custDataLst>
            </p:nvPr>
          </p:nvSpPr>
          <p:spPr>
            <a:xfrm>
              <a:off x="1420520" y="1009498"/>
              <a:ext cx="1914894" cy="1108342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579ACD"/>
                  </a:solidFill>
                  <a:latin typeface="Agency FB" panose="020B0503020202020204" pitchFamily="34" charset="0"/>
                  <a:ea typeface="思源黑体" panose="020B0500000000000000" pitchFamily="34" charset="-122"/>
                  <a:cs typeface="Open Sans" panose="020B0606030504020204" pitchFamily="34" charset="0"/>
                </a:rPr>
                <a:t>03</a:t>
              </a:r>
              <a:endParaRPr lang="zh-CN" altLang="en-US" sz="6600" dirty="0">
                <a:solidFill>
                  <a:srgbClr val="579ACD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9534253" y="3428775"/>
            <a:ext cx="2247709" cy="3306946"/>
            <a:chOff x="1318684" y="2072415"/>
            <a:chExt cx="2250830" cy="3311538"/>
          </a:xfrm>
        </p:grpSpPr>
        <p:sp>
          <p:nvSpPr>
            <p:cNvPr id="81" name="圆角矩形 80"/>
            <p:cNvSpPr/>
            <p:nvPr/>
          </p:nvSpPr>
          <p:spPr>
            <a:xfrm>
              <a:off x="1318684" y="2072415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631407" y="3645777"/>
              <a:ext cx="1627369" cy="65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项目总结</a:t>
              </a:r>
            </a:p>
          </p:txBody>
        </p:sp>
        <p:sp>
          <p:nvSpPr>
            <p:cNvPr id="84" name="PA_矩形 29"/>
            <p:cNvSpPr/>
            <p:nvPr>
              <p:custDataLst>
                <p:tags r:id="rId3"/>
              </p:custDataLst>
            </p:nvPr>
          </p:nvSpPr>
          <p:spPr>
            <a:xfrm>
              <a:off x="1486652" y="2400807"/>
              <a:ext cx="1914894" cy="1108342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579ACD"/>
                  </a:solidFill>
                  <a:latin typeface="Agency FB" panose="020B0503020202020204" pitchFamily="34" charset="0"/>
                  <a:ea typeface="思源黑体" panose="020B0500000000000000" pitchFamily="34" charset="-122"/>
                  <a:cs typeface="Open Sans" panose="020B0606030504020204" pitchFamily="34" charset="0"/>
                </a:rPr>
                <a:t>04</a:t>
              </a:r>
              <a:endParaRPr lang="zh-CN" altLang="en-US" sz="6600" dirty="0">
                <a:solidFill>
                  <a:srgbClr val="579ACD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 animBg="1"/>
      <p:bldP spid="38" grpId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7"/>
          <p:cNvSpPr>
            <a:spLocks noChangeArrowheads="1"/>
          </p:cNvSpPr>
          <p:nvPr/>
        </p:nvSpPr>
        <p:spPr bwMode="auto">
          <a:xfrm rot="2700000">
            <a:off x="4267890" y="453265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 rot="2700000">
            <a:off x="9907013" y="4532651"/>
            <a:ext cx="951437" cy="940925"/>
          </a:xfrm>
          <a:prstGeom prst="roundRect">
            <a:avLst/>
          </a:pr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 rot="2700000">
            <a:off x="1509071" y="2218188"/>
            <a:ext cx="951437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 rot="2700000">
            <a:off x="7038097" y="2218188"/>
            <a:ext cx="951438" cy="940925"/>
          </a:xfrm>
          <a:prstGeom prst="roundRect">
            <a:avLst/>
          </a:pr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8686" y="3928745"/>
            <a:ext cx="2191205" cy="100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SQOOP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从业务系统同步原始数据（全量、增量）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98881" y="2668428"/>
            <a:ext cx="2192801" cy="100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ODS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层的数据进行数据清洗、转换以及拉链的维护工作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69917" y="4087685"/>
            <a:ext cx="2174137" cy="12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构建宽表，将多张表的字段进行合并，为后续工作做准备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36866" y="2688650"/>
            <a:ext cx="2396762" cy="132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进行对多个维度进行聚合操作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根据要计算的指标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将各个维度的结果统计出来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601481" y="2666611"/>
            <a:ext cx="1555750" cy="232473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079285" y="2681851"/>
            <a:ext cx="1715164" cy="232992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5351418" y="2688652"/>
            <a:ext cx="1582160" cy="23144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332480" y="58178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学生出勤主题：分层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32557" y="459532"/>
            <a:ext cx="709222" cy="767715"/>
            <a:chOff x="5430079" y="1779955"/>
            <a:chExt cx="1235068" cy="1336931"/>
          </a:xfrm>
        </p:grpSpPr>
        <p:sp>
          <p:nvSpPr>
            <p:cNvPr id="32" name="六边形 31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574166" y="1992843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三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90596" y="2497311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015591" y="4818447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49016" y="2523334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28334" y="4827107"/>
            <a:ext cx="9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DWD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层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6"/>
          <p:cNvSpPr>
            <a:spLocks noChangeAspect="1" noEditPoints="1"/>
          </p:cNvSpPr>
          <p:nvPr/>
        </p:nvSpPr>
        <p:spPr bwMode="auto">
          <a:xfrm>
            <a:off x="1590249" y="4361075"/>
            <a:ext cx="363172" cy="453964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6"/>
          <p:cNvSpPr>
            <a:spLocks noChangeAspect="1" noEditPoints="1"/>
          </p:cNvSpPr>
          <p:nvPr/>
        </p:nvSpPr>
        <p:spPr bwMode="auto">
          <a:xfrm>
            <a:off x="4125194" y="4354288"/>
            <a:ext cx="397944" cy="43851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1063" y="1235088"/>
            <a:ext cx="7619167" cy="4775341"/>
            <a:chOff x="1006751" y="1557665"/>
            <a:chExt cx="4467489" cy="862110"/>
          </a:xfrm>
        </p:grpSpPr>
        <p:sp>
          <p:nvSpPr>
            <p:cNvPr id="15" name="TextBox 76"/>
            <p:cNvSpPr txBox="1"/>
            <p:nvPr/>
          </p:nvSpPr>
          <p:spPr>
            <a:xfrm>
              <a:off x="1006751" y="1557665"/>
              <a:ext cx="3062158" cy="350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ODS: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将数据从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mysql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同步到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hive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DWD: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将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ods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层数据导入并清洗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06751" y="1907718"/>
              <a:ext cx="4467489" cy="512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建表：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Calendar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日期编号表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class_studying_student_count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班级在读人数表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course_table_upload_detail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班级课表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student_leave_apply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学生请假申请表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tbh_class_time_table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班级作息表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tbh_student_signin_record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学生签到表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32480" y="581780"/>
            <a:ext cx="4249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学生出勤主题：建模操作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47926" y="459532"/>
            <a:ext cx="709222" cy="767715"/>
            <a:chOff x="5443460" y="1659772"/>
            <a:chExt cx="1235068" cy="1336931"/>
          </a:xfrm>
        </p:grpSpPr>
        <p:sp>
          <p:nvSpPr>
            <p:cNvPr id="18" name="六边形 17"/>
            <p:cNvSpPr/>
            <p:nvPr/>
          </p:nvSpPr>
          <p:spPr>
            <a:xfrm rot="5400000">
              <a:off x="5392528" y="1710704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87547" y="1856823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三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6"/>
          <p:cNvSpPr>
            <a:spLocks noChangeAspect="1" noEditPoints="1"/>
          </p:cNvSpPr>
          <p:nvPr/>
        </p:nvSpPr>
        <p:spPr bwMode="auto">
          <a:xfrm>
            <a:off x="1590249" y="4361075"/>
            <a:ext cx="363172" cy="453964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6"/>
          <p:cNvSpPr>
            <a:spLocks noChangeAspect="1" noEditPoints="1"/>
          </p:cNvSpPr>
          <p:nvPr/>
        </p:nvSpPr>
        <p:spPr bwMode="auto">
          <a:xfrm>
            <a:off x="4125194" y="4354288"/>
            <a:ext cx="397944" cy="43851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9648" y="1490951"/>
            <a:ext cx="8147386" cy="4833600"/>
            <a:chOff x="973492" y="1537894"/>
            <a:chExt cx="4467489" cy="611760"/>
          </a:xfrm>
        </p:grpSpPr>
        <p:sp>
          <p:nvSpPr>
            <p:cNvPr id="15" name="TextBox 76"/>
            <p:cNvSpPr txBox="1"/>
            <p:nvPr/>
          </p:nvSpPr>
          <p:spPr>
            <a:xfrm>
              <a:off x="1006751" y="1537894"/>
              <a:ext cx="1941541" cy="153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根据需求建表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DM: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建需求导出表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73492" y="1740034"/>
              <a:ext cx="4467489" cy="40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建表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class_absent_table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班级缺席表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class_attendance_and_late_table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班级出勤和迟到表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student_attendance_table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学生出勤表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class_leave_table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班级请假表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建表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DM: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data_count_compute_table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数据合并计算表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32480" y="58178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学生出勤主题：建模操作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86346" y="459532"/>
            <a:ext cx="709222" cy="767715"/>
            <a:chOff x="5443460" y="1659772"/>
            <a:chExt cx="1235068" cy="1336931"/>
          </a:xfrm>
        </p:grpSpPr>
        <p:sp>
          <p:nvSpPr>
            <p:cNvPr id="18" name="六边形 17"/>
            <p:cNvSpPr/>
            <p:nvPr/>
          </p:nvSpPr>
          <p:spPr>
            <a:xfrm rot="5400000">
              <a:off x="5392528" y="1710704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87547" y="1799455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三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6"/>
          <p:cNvSpPr>
            <a:spLocks noChangeAspect="1" noEditPoints="1"/>
          </p:cNvSpPr>
          <p:nvPr/>
        </p:nvSpPr>
        <p:spPr bwMode="auto">
          <a:xfrm>
            <a:off x="1590249" y="4361075"/>
            <a:ext cx="363172" cy="453964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6"/>
          <p:cNvSpPr>
            <a:spLocks noChangeAspect="1" noEditPoints="1"/>
          </p:cNvSpPr>
          <p:nvPr/>
        </p:nvSpPr>
        <p:spPr bwMode="auto">
          <a:xfrm>
            <a:off x="4125194" y="4354288"/>
            <a:ext cx="397944" cy="43851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32480" y="58178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学生出勤主题：表关系结构图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63294" y="459532"/>
            <a:ext cx="709222" cy="767715"/>
            <a:chOff x="5443460" y="1659772"/>
            <a:chExt cx="1235068" cy="1336931"/>
          </a:xfrm>
        </p:grpSpPr>
        <p:sp>
          <p:nvSpPr>
            <p:cNvPr id="18" name="六边形 17"/>
            <p:cNvSpPr/>
            <p:nvPr/>
          </p:nvSpPr>
          <p:spPr>
            <a:xfrm rot="5400000">
              <a:off x="5392528" y="1710704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87547" y="1856823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三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80" y="1112843"/>
            <a:ext cx="9113545" cy="543704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3"/>
          <p:cNvSpPr/>
          <p:nvPr/>
        </p:nvSpPr>
        <p:spPr bwMode="auto">
          <a:xfrm>
            <a:off x="3305175" y="3612515"/>
            <a:ext cx="2833370" cy="1743710"/>
          </a:xfrm>
          <a:custGeom>
            <a:avLst/>
            <a:gdLst>
              <a:gd name="T0" fmla="*/ 2468710 w 112"/>
              <a:gd name="T1" fmla="*/ 1519607 h 69"/>
              <a:gd name="T2" fmla="*/ 1917659 w 112"/>
              <a:gd name="T3" fmla="*/ 1211281 h 69"/>
              <a:gd name="T4" fmla="*/ 551051 w 112"/>
              <a:gd name="T5" fmla="*/ 1211281 h 69"/>
              <a:gd name="T6" fmla="*/ 0 w 112"/>
              <a:gd name="T7" fmla="*/ 660699 h 69"/>
              <a:gd name="T8" fmla="*/ 0 w 112"/>
              <a:gd name="T9" fmla="*/ 550582 h 69"/>
              <a:gd name="T10" fmla="*/ 551051 w 112"/>
              <a:gd name="T11" fmla="*/ 0 h 69"/>
              <a:gd name="T12" fmla="*/ 1917659 w 112"/>
              <a:gd name="T13" fmla="*/ 0 h 69"/>
              <a:gd name="T14" fmla="*/ 2468710 w 112"/>
              <a:gd name="T15" fmla="*/ 550582 h 69"/>
              <a:gd name="T16" fmla="*/ 2468710 w 112"/>
              <a:gd name="T17" fmla="*/ 1519607 h 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2" h="69">
                <a:moveTo>
                  <a:pt x="112" y="69"/>
                </a:moveTo>
                <a:cubicBezTo>
                  <a:pt x="107" y="61"/>
                  <a:pt x="98" y="55"/>
                  <a:pt x="87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11" y="55"/>
                  <a:pt x="0" y="43"/>
                  <a:pt x="0" y="3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11" y="0"/>
                  <a:pt x="2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101" y="0"/>
                  <a:pt x="112" y="11"/>
                  <a:pt x="112" y="25"/>
                </a:cubicBezTo>
                <a:lnTo>
                  <a:pt x="112" y="69"/>
                </a:lnTo>
                <a:close/>
              </a:path>
            </a:pathLst>
          </a:cu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56"/>
          <p:cNvSpPr/>
          <p:nvPr/>
        </p:nvSpPr>
        <p:spPr bwMode="auto">
          <a:xfrm>
            <a:off x="3968750" y="2407920"/>
            <a:ext cx="2155825" cy="1292225"/>
          </a:xfrm>
          <a:custGeom>
            <a:avLst/>
            <a:gdLst>
              <a:gd name="T0" fmla="*/ 1877464 w 85"/>
              <a:gd name="T1" fmla="*/ 1125443 h 51"/>
              <a:gd name="T2" fmla="*/ 1457796 w 85"/>
              <a:gd name="T3" fmla="*/ 882700 h 51"/>
              <a:gd name="T4" fmla="*/ 419668 w 85"/>
              <a:gd name="T5" fmla="*/ 882700 h 51"/>
              <a:gd name="T6" fmla="*/ 0 w 85"/>
              <a:gd name="T7" fmla="*/ 485485 h 51"/>
              <a:gd name="T8" fmla="*/ 0 w 85"/>
              <a:gd name="T9" fmla="*/ 397215 h 51"/>
              <a:gd name="T10" fmla="*/ 419668 w 85"/>
              <a:gd name="T11" fmla="*/ 0 h 51"/>
              <a:gd name="T12" fmla="*/ 1457796 w 85"/>
              <a:gd name="T13" fmla="*/ 0 h 51"/>
              <a:gd name="T14" fmla="*/ 1877464 w 85"/>
              <a:gd name="T15" fmla="*/ 397215 h 51"/>
              <a:gd name="T16" fmla="*/ 1877464 w 85"/>
              <a:gd name="T17" fmla="*/ 1125443 h 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5" h="51">
                <a:moveTo>
                  <a:pt x="85" y="51"/>
                </a:moveTo>
                <a:cubicBezTo>
                  <a:pt x="81" y="45"/>
                  <a:pt x="74" y="40"/>
                  <a:pt x="66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9" y="40"/>
                  <a:pt x="0" y="32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9" y="0"/>
                  <a:pt x="19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6" y="0"/>
                  <a:pt x="85" y="8"/>
                  <a:pt x="85" y="18"/>
                </a:cubicBezTo>
                <a:lnTo>
                  <a:pt x="85" y="51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58"/>
          <p:cNvSpPr/>
          <p:nvPr/>
        </p:nvSpPr>
        <p:spPr bwMode="auto">
          <a:xfrm>
            <a:off x="6278880" y="4043045"/>
            <a:ext cx="2529205" cy="1541780"/>
          </a:xfrm>
          <a:custGeom>
            <a:avLst/>
            <a:gdLst>
              <a:gd name="T0" fmla="*/ 0 w 100"/>
              <a:gd name="T1" fmla="*/ 1343270 h 61"/>
              <a:gd name="T2" fmla="*/ 484926 w 100"/>
              <a:gd name="T3" fmla="*/ 1056999 h 61"/>
              <a:gd name="T4" fmla="*/ 1719281 w 100"/>
              <a:gd name="T5" fmla="*/ 1056999 h 61"/>
              <a:gd name="T6" fmla="*/ 2204207 w 100"/>
              <a:gd name="T7" fmla="*/ 572541 h 61"/>
              <a:gd name="T8" fmla="*/ 2204207 w 100"/>
              <a:gd name="T9" fmla="*/ 484458 h 61"/>
              <a:gd name="T10" fmla="*/ 1719281 w 100"/>
              <a:gd name="T11" fmla="*/ 0 h 61"/>
              <a:gd name="T12" fmla="*/ 484926 w 100"/>
              <a:gd name="T13" fmla="*/ 0 h 61"/>
              <a:gd name="T14" fmla="*/ 0 w 100"/>
              <a:gd name="T15" fmla="*/ 484458 h 61"/>
              <a:gd name="T16" fmla="*/ 0 w 100"/>
              <a:gd name="T17" fmla="*/ 1343270 h 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61">
                <a:moveTo>
                  <a:pt x="0" y="61"/>
                </a:moveTo>
                <a:cubicBezTo>
                  <a:pt x="4" y="54"/>
                  <a:pt x="13" y="48"/>
                  <a:pt x="22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90" y="48"/>
                  <a:pt x="100" y="38"/>
                  <a:pt x="100" y="26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0"/>
                  <a:pt x="90" y="0"/>
                  <a:pt x="7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lnTo>
                  <a:pt x="0" y="61"/>
                </a:lnTo>
                <a:close/>
              </a:path>
            </a:pathLst>
          </a:custGeom>
          <a:solidFill>
            <a:srgbClr val="579ACD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60"/>
          <p:cNvSpPr/>
          <p:nvPr/>
        </p:nvSpPr>
        <p:spPr bwMode="auto">
          <a:xfrm>
            <a:off x="6278880" y="2896751"/>
            <a:ext cx="2012627" cy="1233289"/>
          </a:xfrm>
          <a:custGeom>
            <a:avLst/>
            <a:gdLst>
              <a:gd name="T0" fmla="*/ 0 w 72"/>
              <a:gd name="T1" fmla="*/ 969852 h 44"/>
              <a:gd name="T2" fmla="*/ 352673 w 72"/>
              <a:gd name="T3" fmla="*/ 749431 h 44"/>
              <a:gd name="T4" fmla="*/ 1234355 w 72"/>
              <a:gd name="T5" fmla="*/ 749431 h 44"/>
              <a:gd name="T6" fmla="*/ 1587028 w 72"/>
              <a:gd name="T7" fmla="*/ 396758 h 44"/>
              <a:gd name="T8" fmla="*/ 1587028 w 72"/>
              <a:gd name="T9" fmla="*/ 352673 h 44"/>
              <a:gd name="T10" fmla="*/ 1234355 w 72"/>
              <a:gd name="T11" fmla="*/ 0 h 44"/>
              <a:gd name="T12" fmla="*/ 352673 w 72"/>
              <a:gd name="T13" fmla="*/ 0 h 44"/>
              <a:gd name="T14" fmla="*/ 0 w 72"/>
              <a:gd name="T15" fmla="*/ 352673 h 44"/>
              <a:gd name="T16" fmla="*/ 0 w 72"/>
              <a:gd name="T17" fmla="*/ 969852 h 4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" h="44">
                <a:moveTo>
                  <a:pt x="0" y="44"/>
                </a:moveTo>
                <a:cubicBezTo>
                  <a:pt x="3" y="38"/>
                  <a:pt x="9" y="34"/>
                  <a:pt x="1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65" y="34"/>
                  <a:pt x="72" y="27"/>
                  <a:pt x="72" y="18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lnTo>
                  <a:pt x="0" y="44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147185" y="2591435"/>
            <a:ext cx="1729105" cy="8172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1.Hive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中文注释乱码问题</a:t>
            </a:r>
          </a:p>
        </p:txBody>
      </p:sp>
      <p:sp>
        <p:nvSpPr>
          <p:cNvPr id="13" name="TextBox 25"/>
          <p:cNvSpPr txBox="1"/>
          <p:nvPr/>
        </p:nvSpPr>
        <p:spPr>
          <a:xfrm>
            <a:off x="6439674" y="3067784"/>
            <a:ext cx="1605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分区字段过多导入不了</a:t>
            </a:r>
          </a:p>
        </p:txBody>
      </p:sp>
      <p:sp>
        <p:nvSpPr>
          <p:cNvPr id="21" name="TextBox 33"/>
          <p:cNvSpPr txBox="1"/>
          <p:nvPr/>
        </p:nvSpPr>
        <p:spPr>
          <a:xfrm>
            <a:off x="3871821" y="3939888"/>
            <a:ext cx="16300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grouping使用不了问题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TextBox 40"/>
          <p:cNvSpPr txBox="1"/>
          <p:nvPr/>
        </p:nvSpPr>
        <p:spPr>
          <a:xfrm>
            <a:off x="6762206" y="4334659"/>
            <a:ext cx="1562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数据导入资源不足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648194" y="1944174"/>
            <a:ext cx="2716492" cy="1672032"/>
            <a:chOff x="8968113" y="1900632"/>
            <a:chExt cx="2134710" cy="1672032"/>
          </a:xfrm>
        </p:grpSpPr>
        <p:sp>
          <p:nvSpPr>
            <p:cNvPr id="29" name="TextBox 76"/>
            <p:cNvSpPr txBox="1"/>
            <p:nvPr/>
          </p:nvSpPr>
          <p:spPr>
            <a:xfrm>
              <a:off x="9428494" y="1900632"/>
              <a:ext cx="121394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解决过程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968113" y="2282344"/>
              <a:ext cx="2134710" cy="1290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层导向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层的时候由于在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层已经拆解了时间年月日时信息导致后面在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层合并表格字段运行不了，所以只能在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dwb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层导数据的时候再拆解年月日时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648194" y="4817351"/>
            <a:ext cx="2716492" cy="1125255"/>
            <a:chOff x="8968113" y="4015320"/>
            <a:chExt cx="2134710" cy="1125255"/>
          </a:xfrm>
        </p:grpSpPr>
        <p:sp>
          <p:nvSpPr>
            <p:cNvPr id="31" name="TextBox 76"/>
            <p:cNvSpPr txBox="1"/>
            <p:nvPr/>
          </p:nvSpPr>
          <p:spPr>
            <a:xfrm>
              <a:off x="9374057" y="4015320"/>
              <a:ext cx="132282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解决过程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68113" y="4362092"/>
              <a:ext cx="2134710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set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hive.auto.convert.join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=false;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不会把小表加载进内存不会启动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map join!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6769" y="1944174"/>
            <a:ext cx="2716492" cy="952577"/>
            <a:chOff x="1036688" y="1900632"/>
            <a:chExt cx="2134710" cy="952577"/>
          </a:xfrm>
        </p:grpSpPr>
        <p:sp>
          <p:nvSpPr>
            <p:cNvPr id="33" name="TextBox 76"/>
            <p:cNvSpPr txBox="1"/>
            <p:nvPr/>
          </p:nvSpPr>
          <p:spPr>
            <a:xfrm>
              <a:off x="1491863" y="1900632"/>
              <a:ext cx="122436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解决过程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6688" y="2282344"/>
              <a:ext cx="2134710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在虚拟机上的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MySQL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中修改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Hive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元数据中的【列级别的】字符集为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utf8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7387" y="4657825"/>
            <a:ext cx="2716492" cy="1178593"/>
            <a:chOff x="1036688" y="3961982"/>
            <a:chExt cx="2134710" cy="1178593"/>
          </a:xfrm>
        </p:grpSpPr>
        <p:sp>
          <p:nvSpPr>
            <p:cNvPr id="35" name="TextBox 76"/>
            <p:cNvSpPr txBox="1"/>
            <p:nvPr/>
          </p:nvSpPr>
          <p:spPr>
            <a:xfrm>
              <a:off x="1393877" y="3961982"/>
              <a:ext cx="14203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解决过程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36688" y="4362092"/>
              <a:ext cx="2134710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了解到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grouping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函数是应用于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presto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中的，而在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hive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中的话需要使用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grouping__id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来使用</a:t>
              </a: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332480" y="58178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建模过程中出现的问题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462082" y="459533"/>
            <a:ext cx="709222" cy="767715"/>
            <a:chOff x="5430079" y="1779956"/>
            <a:chExt cx="1235068" cy="1336931"/>
          </a:xfrm>
        </p:grpSpPr>
        <p:sp>
          <p:nvSpPr>
            <p:cNvPr id="41" name="六边形 40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578747" y="1982213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四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"/>
          <p:cNvSpPr/>
          <p:nvPr/>
        </p:nvSpPr>
        <p:spPr>
          <a:xfrm>
            <a:off x="7991061" y="-556"/>
            <a:ext cx="4200939" cy="6858555"/>
          </a:xfrm>
          <a:custGeom>
            <a:avLst/>
            <a:gdLst>
              <a:gd name="connsiteX0" fmla="*/ 0 w 4200939"/>
              <a:gd name="connsiteY0" fmla="*/ 0 h 6824817"/>
              <a:gd name="connsiteX1" fmla="*/ 4200939 w 4200939"/>
              <a:gd name="connsiteY1" fmla="*/ 0 h 6824817"/>
              <a:gd name="connsiteX2" fmla="*/ 4200939 w 4200939"/>
              <a:gd name="connsiteY2" fmla="*/ 6824817 h 6824817"/>
              <a:gd name="connsiteX3" fmla="*/ 0 w 4200939"/>
              <a:gd name="connsiteY3" fmla="*/ 6824817 h 6824817"/>
              <a:gd name="connsiteX4" fmla="*/ 0 w 4200939"/>
              <a:gd name="connsiteY4" fmla="*/ 0 h 6824817"/>
              <a:gd name="connsiteX0-1" fmla="*/ 0 w 4200939"/>
              <a:gd name="connsiteY0-2" fmla="*/ 19878 h 6844695"/>
              <a:gd name="connsiteX1-3" fmla="*/ 2365513 w 4200939"/>
              <a:gd name="connsiteY1-4" fmla="*/ 0 h 6844695"/>
              <a:gd name="connsiteX2-5" fmla="*/ 4200939 w 4200939"/>
              <a:gd name="connsiteY2-6" fmla="*/ 19878 h 6844695"/>
              <a:gd name="connsiteX3-7" fmla="*/ 4200939 w 4200939"/>
              <a:gd name="connsiteY3-8" fmla="*/ 6844695 h 6844695"/>
              <a:gd name="connsiteX4-9" fmla="*/ 0 w 4200939"/>
              <a:gd name="connsiteY4-10" fmla="*/ 6844695 h 6844695"/>
              <a:gd name="connsiteX5" fmla="*/ 0 w 4200939"/>
              <a:gd name="connsiteY5" fmla="*/ 19878 h 6844695"/>
              <a:gd name="connsiteX0-11" fmla="*/ 0 w 4200939"/>
              <a:gd name="connsiteY0-12" fmla="*/ 6844695 h 6844695"/>
              <a:gd name="connsiteX1-13" fmla="*/ 2365513 w 4200939"/>
              <a:gd name="connsiteY1-14" fmla="*/ 0 h 6844695"/>
              <a:gd name="connsiteX2-15" fmla="*/ 4200939 w 4200939"/>
              <a:gd name="connsiteY2-16" fmla="*/ 19878 h 6844695"/>
              <a:gd name="connsiteX3-17" fmla="*/ 4200939 w 4200939"/>
              <a:gd name="connsiteY3-18" fmla="*/ 6844695 h 6844695"/>
              <a:gd name="connsiteX4-19" fmla="*/ 0 w 4200939"/>
              <a:gd name="connsiteY4-20" fmla="*/ 6844695 h 6844695"/>
              <a:gd name="connsiteX0-21" fmla="*/ 0 w 4200939"/>
              <a:gd name="connsiteY0-22" fmla="*/ 6844695 h 6844695"/>
              <a:gd name="connsiteX1-23" fmla="*/ 2365513 w 4200939"/>
              <a:gd name="connsiteY1-24" fmla="*/ 0 h 6844695"/>
              <a:gd name="connsiteX2-25" fmla="*/ 4200939 w 4200939"/>
              <a:gd name="connsiteY2-26" fmla="*/ 19878 h 6844695"/>
              <a:gd name="connsiteX3-27" fmla="*/ 4200939 w 4200939"/>
              <a:gd name="connsiteY3-28" fmla="*/ 6844695 h 6844695"/>
              <a:gd name="connsiteX4-29" fmla="*/ 0 w 4200939"/>
              <a:gd name="connsiteY4-30" fmla="*/ 6844695 h 6844695"/>
              <a:gd name="connsiteX0-31" fmla="*/ 0 w 4200939"/>
              <a:gd name="connsiteY0-32" fmla="*/ 6844695 h 6844695"/>
              <a:gd name="connsiteX1-33" fmla="*/ 2365513 w 4200939"/>
              <a:gd name="connsiteY1-34" fmla="*/ 0 h 6844695"/>
              <a:gd name="connsiteX2-35" fmla="*/ 4200939 w 4200939"/>
              <a:gd name="connsiteY2-36" fmla="*/ 19878 h 6844695"/>
              <a:gd name="connsiteX3-37" fmla="*/ 4200939 w 4200939"/>
              <a:gd name="connsiteY3-38" fmla="*/ 6844695 h 6844695"/>
              <a:gd name="connsiteX4-39" fmla="*/ 0 w 4200939"/>
              <a:gd name="connsiteY4-40" fmla="*/ 6844695 h 6844695"/>
              <a:gd name="connsiteX0-41" fmla="*/ 0 w 4200939"/>
              <a:gd name="connsiteY0-42" fmla="*/ 6845249 h 6845249"/>
              <a:gd name="connsiteX1-43" fmla="*/ 2365513 w 4200939"/>
              <a:gd name="connsiteY1-44" fmla="*/ 554 h 6845249"/>
              <a:gd name="connsiteX2-45" fmla="*/ 4197527 w 4200939"/>
              <a:gd name="connsiteY2-46" fmla="*/ 0 h 6845249"/>
              <a:gd name="connsiteX3-47" fmla="*/ 4200939 w 4200939"/>
              <a:gd name="connsiteY3-48" fmla="*/ 6845249 h 6845249"/>
              <a:gd name="connsiteX4-49" fmla="*/ 0 w 4200939"/>
              <a:gd name="connsiteY4-50" fmla="*/ 6845249 h 684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00939" h="6845249">
                <a:moveTo>
                  <a:pt x="0" y="6845249"/>
                </a:moveTo>
                <a:cubicBezTo>
                  <a:pt x="271670" y="5060640"/>
                  <a:pt x="682487" y="2977858"/>
                  <a:pt x="2365513" y="554"/>
                </a:cubicBezTo>
                <a:lnTo>
                  <a:pt x="4197527" y="0"/>
                </a:lnTo>
                <a:cubicBezTo>
                  <a:pt x="4198664" y="2281750"/>
                  <a:pt x="4199802" y="4563499"/>
                  <a:pt x="4200939" y="6845249"/>
                </a:cubicBezTo>
                <a:lnTo>
                  <a:pt x="0" y="6845249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3"/>
          <p:cNvSpPr/>
          <p:nvPr/>
        </p:nvSpPr>
        <p:spPr>
          <a:xfrm>
            <a:off x="6953294" y="0"/>
            <a:ext cx="3347357" cy="6858000"/>
          </a:xfrm>
          <a:custGeom>
            <a:avLst/>
            <a:gdLst>
              <a:gd name="connsiteX0" fmla="*/ 0 w 3347357"/>
              <a:gd name="connsiteY0" fmla="*/ 0 h 6831810"/>
              <a:gd name="connsiteX1" fmla="*/ 3347357 w 3347357"/>
              <a:gd name="connsiteY1" fmla="*/ 0 h 6831810"/>
              <a:gd name="connsiteX2" fmla="*/ 3347357 w 3347357"/>
              <a:gd name="connsiteY2" fmla="*/ 6831810 h 6831810"/>
              <a:gd name="connsiteX3" fmla="*/ 0 w 3347357"/>
              <a:gd name="connsiteY3" fmla="*/ 6831810 h 6831810"/>
              <a:gd name="connsiteX4" fmla="*/ 0 w 3347357"/>
              <a:gd name="connsiteY4" fmla="*/ 0 h 6831810"/>
              <a:gd name="connsiteX0-1" fmla="*/ 0 w 3347357"/>
              <a:gd name="connsiteY0-2" fmla="*/ 0 h 6831810"/>
              <a:gd name="connsiteX1-3" fmla="*/ 3347357 w 3347357"/>
              <a:gd name="connsiteY1-4" fmla="*/ 0 h 6831810"/>
              <a:gd name="connsiteX2-5" fmla="*/ 3347357 w 3347357"/>
              <a:gd name="connsiteY2-6" fmla="*/ 6831810 h 6831810"/>
              <a:gd name="connsiteX3-7" fmla="*/ 424543 w 3347357"/>
              <a:gd name="connsiteY3-8" fmla="*/ 6812564 h 6831810"/>
              <a:gd name="connsiteX4-9" fmla="*/ 0 w 3347357"/>
              <a:gd name="connsiteY4-10" fmla="*/ 6831810 h 6831810"/>
              <a:gd name="connsiteX5" fmla="*/ 0 w 3347357"/>
              <a:gd name="connsiteY5" fmla="*/ 0 h 6831810"/>
              <a:gd name="connsiteX0-11" fmla="*/ 0 w 3347357"/>
              <a:gd name="connsiteY0-12" fmla="*/ 0 h 6831810"/>
              <a:gd name="connsiteX1-13" fmla="*/ 3347357 w 3347357"/>
              <a:gd name="connsiteY1-14" fmla="*/ 0 h 6831810"/>
              <a:gd name="connsiteX2-15" fmla="*/ 424543 w 3347357"/>
              <a:gd name="connsiteY2-16" fmla="*/ 6812564 h 6831810"/>
              <a:gd name="connsiteX3-17" fmla="*/ 0 w 3347357"/>
              <a:gd name="connsiteY3-18" fmla="*/ 6831810 h 6831810"/>
              <a:gd name="connsiteX4-19" fmla="*/ 0 w 3347357"/>
              <a:gd name="connsiteY4-20" fmla="*/ 0 h 6831810"/>
              <a:gd name="connsiteX0-21" fmla="*/ 0 w 3347357"/>
              <a:gd name="connsiteY0-22" fmla="*/ 0 h 6831810"/>
              <a:gd name="connsiteX1-23" fmla="*/ 3216729 w 3347357"/>
              <a:gd name="connsiteY1-24" fmla="*/ 3549 h 6831810"/>
              <a:gd name="connsiteX2-25" fmla="*/ 3347357 w 3347357"/>
              <a:gd name="connsiteY2-26" fmla="*/ 0 h 6831810"/>
              <a:gd name="connsiteX3-27" fmla="*/ 424543 w 3347357"/>
              <a:gd name="connsiteY3-28" fmla="*/ 6812564 h 6831810"/>
              <a:gd name="connsiteX4-29" fmla="*/ 0 w 3347357"/>
              <a:gd name="connsiteY4-30" fmla="*/ 6831810 h 6831810"/>
              <a:gd name="connsiteX5-31" fmla="*/ 0 w 3347357"/>
              <a:gd name="connsiteY5-32" fmla="*/ 0 h 6831810"/>
              <a:gd name="connsiteX0-33" fmla="*/ 0 w 3347357"/>
              <a:gd name="connsiteY0-34" fmla="*/ 6831810 h 6831810"/>
              <a:gd name="connsiteX1-35" fmla="*/ 3216729 w 3347357"/>
              <a:gd name="connsiteY1-36" fmla="*/ 3549 h 6831810"/>
              <a:gd name="connsiteX2-37" fmla="*/ 3347357 w 3347357"/>
              <a:gd name="connsiteY2-38" fmla="*/ 0 h 6831810"/>
              <a:gd name="connsiteX3-39" fmla="*/ 424543 w 3347357"/>
              <a:gd name="connsiteY3-40" fmla="*/ 6812564 h 6831810"/>
              <a:gd name="connsiteX4-41" fmla="*/ 0 w 3347357"/>
              <a:gd name="connsiteY4-42" fmla="*/ 6831810 h 6831810"/>
              <a:gd name="connsiteX0-43" fmla="*/ 0 w 3347357"/>
              <a:gd name="connsiteY0-44" fmla="*/ 6831810 h 6831810"/>
              <a:gd name="connsiteX1-45" fmla="*/ 3216729 w 3347357"/>
              <a:gd name="connsiteY1-46" fmla="*/ 3549 h 6831810"/>
              <a:gd name="connsiteX2-47" fmla="*/ 3347357 w 3347357"/>
              <a:gd name="connsiteY2-48" fmla="*/ 0 h 6831810"/>
              <a:gd name="connsiteX3-49" fmla="*/ 424543 w 3347357"/>
              <a:gd name="connsiteY3-50" fmla="*/ 6812564 h 6831810"/>
              <a:gd name="connsiteX4-51" fmla="*/ 0 w 3347357"/>
              <a:gd name="connsiteY4-52" fmla="*/ 6831810 h 6831810"/>
              <a:gd name="connsiteX0-53" fmla="*/ 0 w 3347357"/>
              <a:gd name="connsiteY0-54" fmla="*/ 6831810 h 6831810"/>
              <a:gd name="connsiteX1-55" fmla="*/ 3216729 w 3347357"/>
              <a:gd name="connsiteY1-56" fmla="*/ 3549 h 6831810"/>
              <a:gd name="connsiteX2-57" fmla="*/ 3347357 w 3347357"/>
              <a:gd name="connsiteY2-58" fmla="*/ 0 h 6831810"/>
              <a:gd name="connsiteX3-59" fmla="*/ 424543 w 3347357"/>
              <a:gd name="connsiteY3-60" fmla="*/ 6812564 h 6831810"/>
              <a:gd name="connsiteX4-61" fmla="*/ 0 w 3347357"/>
              <a:gd name="connsiteY4-62" fmla="*/ 6831810 h 6831810"/>
              <a:gd name="connsiteX0-63" fmla="*/ 0 w 3347357"/>
              <a:gd name="connsiteY0-64" fmla="*/ 6831810 h 6831810"/>
              <a:gd name="connsiteX1-65" fmla="*/ 3216729 w 3347357"/>
              <a:gd name="connsiteY1-66" fmla="*/ 3549 h 6831810"/>
              <a:gd name="connsiteX2-67" fmla="*/ 3347357 w 3347357"/>
              <a:gd name="connsiteY2-68" fmla="*/ 0 h 6831810"/>
              <a:gd name="connsiteX3-69" fmla="*/ 424543 w 3347357"/>
              <a:gd name="connsiteY3-70" fmla="*/ 6812564 h 6831810"/>
              <a:gd name="connsiteX4-71" fmla="*/ 0 w 3347357"/>
              <a:gd name="connsiteY4-72" fmla="*/ 6831810 h 6831810"/>
              <a:gd name="connsiteX0-73" fmla="*/ 0 w 3347357"/>
              <a:gd name="connsiteY0-74" fmla="*/ 6831810 h 6831810"/>
              <a:gd name="connsiteX1-75" fmla="*/ 3216729 w 3347357"/>
              <a:gd name="connsiteY1-76" fmla="*/ 3549 h 6831810"/>
              <a:gd name="connsiteX2-77" fmla="*/ 3347357 w 3347357"/>
              <a:gd name="connsiteY2-78" fmla="*/ 0 h 6831810"/>
              <a:gd name="connsiteX3-79" fmla="*/ 424543 w 3347357"/>
              <a:gd name="connsiteY3-80" fmla="*/ 6812564 h 6831810"/>
              <a:gd name="connsiteX4-81" fmla="*/ 0 w 3347357"/>
              <a:gd name="connsiteY4-82" fmla="*/ 6831810 h 6831810"/>
              <a:gd name="connsiteX0-83" fmla="*/ 0 w 3347357"/>
              <a:gd name="connsiteY0-84" fmla="*/ 6831810 h 6831810"/>
              <a:gd name="connsiteX1-85" fmla="*/ 3216729 w 3347357"/>
              <a:gd name="connsiteY1-86" fmla="*/ 3549 h 6831810"/>
              <a:gd name="connsiteX2-87" fmla="*/ 3347357 w 3347357"/>
              <a:gd name="connsiteY2-88" fmla="*/ 0 h 6831810"/>
              <a:gd name="connsiteX3-89" fmla="*/ 414494 w 3347357"/>
              <a:gd name="connsiteY3-90" fmla="*/ 6827536 h 6831810"/>
              <a:gd name="connsiteX4-91" fmla="*/ 0 w 3347357"/>
              <a:gd name="connsiteY4-92" fmla="*/ 6831810 h 6831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47357" h="6831810">
                <a:moveTo>
                  <a:pt x="0" y="6831810"/>
                </a:moveTo>
                <a:cubicBezTo>
                  <a:pt x="582386" y="3543352"/>
                  <a:pt x="2226128" y="1495865"/>
                  <a:pt x="3216729" y="3549"/>
                </a:cubicBezTo>
                <a:lnTo>
                  <a:pt x="3347357" y="0"/>
                </a:lnTo>
                <a:cubicBezTo>
                  <a:pt x="2438400" y="1389112"/>
                  <a:pt x="1029536" y="3315710"/>
                  <a:pt x="414494" y="6827536"/>
                </a:cubicBezTo>
                <a:lnTo>
                  <a:pt x="0" y="6831810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29"/>
          <p:cNvSpPr/>
          <p:nvPr>
            <p:custDataLst>
              <p:tags r:id="rId1"/>
            </p:custDataLst>
          </p:nvPr>
        </p:nvSpPr>
        <p:spPr>
          <a:xfrm>
            <a:off x="888725" y="2340487"/>
            <a:ext cx="4698115" cy="1015663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6000" dirty="0">
                <a:solidFill>
                  <a:srgbClr val="063772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03</a:t>
            </a:r>
            <a:endParaRPr lang="zh-CN" altLang="en-US" sz="6000" dirty="0">
              <a:solidFill>
                <a:srgbClr val="063772"/>
              </a:solidFill>
              <a:latin typeface="Agency FB" panose="020B0503020202020204" pitchFamily="34" charset="0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28287" y="3763213"/>
            <a:ext cx="331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项目成果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六边形 43"/>
          <p:cNvSpPr/>
          <p:nvPr/>
        </p:nvSpPr>
        <p:spPr>
          <a:xfrm rot="5400000">
            <a:off x="1864697" y="-1081999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644201" y="1316553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意向用户成果产出表：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87579" y="4265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2011694" y="4786678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每年意向客户总数表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7131297" y="4768773"/>
            <a:ext cx="327497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每年咨询中心意向用户总数表</a:t>
            </a:r>
          </a:p>
        </p:txBody>
      </p:sp>
      <p:pic>
        <p:nvPicPr>
          <p:cNvPr id="2" name="图片 1" descr="Snipaste_2023-04-28_00-50-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304165"/>
            <a:ext cx="10534650" cy="5125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14290" y="5736590"/>
            <a:ext cx="2634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意向</a:t>
            </a:r>
            <a:r>
              <a:rPr lang="en-US" altLang="zh-CN"/>
              <a:t>1</a:t>
            </a:r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六边形 43"/>
          <p:cNvSpPr/>
          <p:nvPr/>
        </p:nvSpPr>
        <p:spPr>
          <a:xfrm rot="5400000">
            <a:off x="1864697" y="-1081999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644201" y="1316553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意向用户成果产出表：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87579" y="4265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2011694" y="4786678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每年意向客户总数表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7131297" y="4768773"/>
            <a:ext cx="327497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每年咨询中心意向用户总数表</a:t>
            </a:r>
          </a:p>
        </p:txBody>
      </p:sp>
      <p:pic>
        <p:nvPicPr>
          <p:cNvPr id="2" name="图片 1" descr="Snipaste_2023-04-28_00-47-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198120"/>
            <a:ext cx="9766300" cy="5861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87595" y="6169025"/>
            <a:ext cx="2905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意向</a:t>
            </a:r>
            <a:r>
              <a:rPr lang="en-US" altLang="zh-CN"/>
              <a:t>2</a:t>
            </a:r>
          </a:p>
        </p:txBody>
      </p: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76"/>
          <p:cNvSpPr txBox="1"/>
          <p:nvPr/>
        </p:nvSpPr>
        <p:spPr>
          <a:xfrm>
            <a:off x="644201" y="1316553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意向用户成果产出表：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1812912" y="4782695"/>
            <a:ext cx="308708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每年校区意向客户总数表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7002088" y="4782695"/>
            <a:ext cx="2980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每年地区意向用户总数表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0381"/>
            <a:ext cx="5085374" cy="26118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6" y="1930381"/>
            <a:ext cx="4534293" cy="2611801"/>
          </a:xfrm>
          <a:prstGeom prst="rect">
            <a:avLst/>
          </a:prstGeom>
        </p:spPr>
      </p:pic>
      <p:sp>
        <p:nvSpPr>
          <p:cNvPr id="2" name="六边形 1"/>
          <p:cNvSpPr/>
          <p:nvPr/>
        </p:nvSpPr>
        <p:spPr>
          <a:xfrm rot="5400000">
            <a:off x="2030542" y="-1081999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4848" y="42658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  <p:pic>
        <p:nvPicPr>
          <p:cNvPr id="6" name="图片 5" descr="Snipaste_2023-04-28_00-54-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5210"/>
            <a:ext cx="12192000" cy="4767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31765" y="6099175"/>
            <a:ext cx="1880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</a:p>
        </p:txBody>
      </p:sp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76"/>
          <p:cNvSpPr txBox="1"/>
          <p:nvPr/>
        </p:nvSpPr>
        <p:spPr>
          <a:xfrm>
            <a:off x="644201" y="1316553"/>
            <a:ext cx="263571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意向用户成果产出表：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1413410" y="4707165"/>
            <a:ext cx="37330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每年各来源渠道意向客户总数表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7002088" y="4782695"/>
            <a:ext cx="2980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每年学科意向用户总数表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27" y="1930381"/>
            <a:ext cx="4457789" cy="2611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41" y="1930381"/>
            <a:ext cx="4558720" cy="2611800"/>
          </a:xfrm>
          <a:prstGeom prst="rect">
            <a:avLst/>
          </a:prstGeom>
        </p:spPr>
      </p:pic>
      <p:sp>
        <p:nvSpPr>
          <p:cNvPr id="2" name="六边形 1"/>
          <p:cNvSpPr/>
          <p:nvPr/>
        </p:nvSpPr>
        <p:spPr>
          <a:xfrm rot="5400000">
            <a:off x="1961387" y="-1081998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5693" y="4265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  <p:pic>
        <p:nvPicPr>
          <p:cNvPr id="4" name="图片 3" descr="Snipaste_2023-04-28_00-58-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" y="448310"/>
            <a:ext cx="12192000" cy="4703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0175" y="5704205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"/>
          <p:cNvSpPr/>
          <p:nvPr/>
        </p:nvSpPr>
        <p:spPr>
          <a:xfrm>
            <a:off x="7991061" y="-556"/>
            <a:ext cx="4200939" cy="6858555"/>
          </a:xfrm>
          <a:custGeom>
            <a:avLst/>
            <a:gdLst>
              <a:gd name="connsiteX0" fmla="*/ 0 w 4200939"/>
              <a:gd name="connsiteY0" fmla="*/ 0 h 6824817"/>
              <a:gd name="connsiteX1" fmla="*/ 4200939 w 4200939"/>
              <a:gd name="connsiteY1" fmla="*/ 0 h 6824817"/>
              <a:gd name="connsiteX2" fmla="*/ 4200939 w 4200939"/>
              <a:gd name="connsiteY2" fmla="*/ 6824817 h 6824817"/>
              <a:gd name="connsiteX3" fmla="*/ 0 w 4200939"/>
              <a:gd name="connsiteY3" fmla="*/ 6824817 h 6824817"/>
              <a:gd name="connsiteX4" fmla="*/ 0 w 4200939"/>
              <a:gd name="connsiteY4" fmla="*/ 0 h 6824817"/>
              <a:gd name="connsiteX0-1" fmla="*/ 0 w 4200939"/>
              <a:gd name="connsiteY0-2" fmla="*/ 19878 h 6844695"/>
              <a:gd name="connsiteX1-3" fmla="*/ 2365513 w 4200939"/>
              <a:gd name="connsiteY1-4" fmla="*/ 0 h 6844695"/>
              <a:gd name="connsiteX2-5" fmla="*/ 4200939 w 4200939"/>
              <a:gd name="connsiteY2-6" fmla="*/ 19878 h 6844695"/>
              <a:gd name="connsiteX3-7" fmla="*/ 4200939 w 4200939"/>
              <a:gd name="connsiteY3-8" fmla="*/ 6844695 h 6844695"/>
              <a:gd name="connsiteX4-9" fmla="*/ 0 w 4200939"/>
              <a:gd name="connsiteY4-10" fmla="*/ 6844695 h 6844695"/>
              <a:gd name="connsiteX5" fmla="*/ 0 w 4200939"/>
              <a:gd name="connsiteY5" fmla="*/ 19878 h 6844695"/>
              <a:gd name="connsiteX0-11" fmla="*/ 0 w 4200939"/>
              <a:gd name="connsiteY0-12" fmla="*/ 6844695 h 6844695"/>
              <a:gd name="connsiteX1-13" fmla="*/ 2365513 w 4200939"/>
              <a:gd name="connsiteY1-14" fmla="*/ 0 h 6844695"/>
              <a:gd name="connsiteX2-15" fmla="*/ 4200939 w 4200939"/>
              <a:gd name="connsiteY2-16" fmla="*/ 19878 h 6844695"/>
              <a:gd name="connsiteX3-17" fmla="*/ 4200939 w 4200939"/>
              <a:gd name="connsiteY3-18" fmla="*/ 6844695 h 6844695"/>
              <a:gd name="connsiteX4-19" fmla="*/ 0 w 4200939"/>
              <a:gd name="connsiteY4-20" fmla="*/ 6844695 h 6844695"/>
              <a:gd name="connsiteX0-21" fmla="*/ 0 w 4200939"/>
              <a:gd name="connsiteY0-22" fmla="*/ 6844695 h 6844695"/>
              <a:gd name="connsiteX1-23" fmla="*/ 2365513 w 4200939"/>
              <a:gd name="connsiteY1-24" fmla="*/ 0 h 6844695"/>
              <a:gd name="connsiteX2-25" fmla="*/ 4200939 w 4200939"/>
              <a:gd name="connsiteY2-26" fmla="*/ 19878 h 6844695"/>
              <a:gd name="connsiteX3-27" fmla="*/ 4200939 w 4200939"/>
              <a:gd name="connsiteY3-28" fmla="*/ 6844695 h 6844695"/>
              <a:gd name="connsiteX4-29" fmla="*/ 0 w 4200939"/>
              <a:gd name="connsiteY4-30" fmla="*/ 6844695 h 6844695"/>
              <a:gd name="connsiteX0-31" fmla="*/ 0 w 4200939"/>
              <a:gd name="connsiteY0-32" fmla="*/ 6844695 h 6844695"/>
              <a:gd name="connsiteX1-33" fmla="*/ 2365513 w 4200939"/>
              <a:gd name="connsiteY1-34" fmla="*/ 0 h 6844695"/>
              <a:gd name="connsiteX2-35" fmla="*/ 4200939 w 4200939"/>
              <a:gd name="connsiteY2-36" fmla="*/ 19878 h 6844695"/>
              <a:gd name="connsiteX3-37" fmla="*/ 4200939 w 4200939"/>
              <a:gd name="connsiteY3-38" fmla="*/ 6844695 h 6844695"/>
              <a:gd name="connsiteX4-39" fmla="*/ 0 w 4200939"/>
              <a:gd name="connsiteY4-40" fmla="*/ 6844695 h 6844695"/>
              <a:gd name="connsiteX0-41" fmla="*/ 0 w 4200939"/>
              <a:gd name="connsiteY0-42" fmla="*/ 6845249 h 6845249"/>
              <a:gd name="connsiteX1-43" fmla="*/ 2365513 w 4200939"/>
              <a:gd name="connsiteY1-44" fmla="*/ 554 h 6845249"/>
              <a:gd name="connsiteX2-45" fmla="*/ 4197527 w 4200939"/>
              <a:gd name="connsiteY2-46" fmla="*/ 0 h 6845249"/>
              <a:gd name="connsiteX3-47" fmla="*/ 4200939 w 4200939"/>
              <a:gd name="connsiteY3-48" fmla="*/ 6845249 h 6845249"/>
              <a:gd name="connsiteX4-49" fmla="*/ 0 w 4200939"/>
              <a:gd name="connsiteY4-50" fmla="*/ 6845249 h 684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00939" h="6845249">
                <a:moveTo>
                  <a:pt x="0" y="6845249"/>
                </a:moveTo>
                <a:cubicBezTo>
                  <a:pt x="271670" y="5060640"/>
                  <a:pt x="682487" y="2977858"/>
                  <a:pt x="2365513" y="554"/>
                </a:cubicBezTo>
                <a:lnTo>
                  <a:pt x="4197527" y="0"/>
                </a:lnTo>
                <a:cubicBezTo>
                  <a:pt x="4198664" y="2281750"/>
                  <a:pt x="4199802" y="4563499"/>
                  <a:pt x="4200939" y="6845249"/>
                </a:cubicBezTo>
                <a:lnTo>
                  <a:pt x="0" y="6845249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53294" y="0"/>
            <a:ext cx="3347357" cy="6858000"/>
          </a:xfrm>
          <a:custGeom>
            <a:avLst/>
            <a:gdLst>
              <a:gd name="connsiteX0" fmla="*/ 0 w 3347357"/>
              <a:gd name="connsiteY0" fmla="*/ 0 h 6831810"/>
              <a:gd name="connsiteX1" fmla="*/ 3347357 w 3347357"/>
              <a:gd name="connsiteY1" fmla="*/ 0 h 6831810"/>
              <a:gd name="connsiteX2" fmla="*/ 3347357 w 3347357"/>
              <a:gd name="connsiteY2" fmla="*/ 6831810 h 6831810"/>
              <a:gd name="connsiteX3" fmla="*/ 0 w 3347357"/>
              <a:gd name="connsiteY3" fmla="*/ 6831810 h 6831810"/>
              <a:gd name="connsiteX4" fmla="*/ 0 w 3347357"/>
              <a:gd name="connsiteY4" fmla="*/ 0 h 6831810"/>
              <a:gd name="connsiteX0-1" fmla="*/ 0 w 3347357"/>
              <a:gd name="connsiteY0-2" fmla="*/ 0 h 6831810"/>
              <a:gd name="connsiteX1-3" fmla="*/ 3347357 w 3347357"/>
              <a:gd name="connsiteY1-4" fmla="*/ 0 h 6831810"/>
              <a:gd name="connsiteX2-5" fmla="*/ 3347357 w 3347357"/>
              <a:gd name="connsiteY2-6" fmla="*/ 6831810 h 6831810"/>
              <a:gd name="connsiteX3-7" fmla="*/ 424543 w 3347357"/>
              <a:gd name="connsiteY3-8" fmla="*/ 6812564 h 6831810"/>
              <a:gd name="connsiteX4-9" fmla="*/ 0 w 3347357"/>
              <a:gd name="connsiteY4-10" fmla="*/ 6831810 h 6831810"/>
              <a:gd name="connsiteX5" fmla="*/ 0 w 3347357"/>
              <a:gd name="connsiteY5" fmla="*/ 0 h 6831810"/>
              <a:gd name="connsiteX0-11" fmla="*/ 0 w 3347357"/>
              <a:gd name="connsiteY0-12" fmla="*/ 0 h 6831810"/>
              <a:gd name="connsiteX1-13" fmla="*/ 3347357 w 3347357"/>
              <a:gd name="connsiteY1-14" fmla="*/ 0 h 6831810"/>
              <a:gd name="connsiteX2-15" fmla="*/ 424543 w 3347357"/>
              <a:gd name="connsiteY2-16" fmla="*/ 6812564 h 6831810"/>
              <a:gd name="connsiteX3-17" fmla="*/ 0 w 3347357"/>
              <a:gd name="connsiteY3-18" fmla="*/ 6831810 h 6831810"/>
              <a:gd name="connsiteX4-19" fmla="*/ 0 w 3347357"/>
              <a:gd name="connsiteY4-20" fmla="*/ 0 h 6831810"/>
              <a:gd name="connsiteX0-21" fmla="*/ 0 w 3347357"/>
              <a:gd name="connsiteY0-22" fmla="*/ 0 h 6831810"/>
              <a:gd name="connsiteX1-23" fmla="*/ 3216729 w 3347357"/>
              <a:gd name="connsiteY1-24" fmla="*/ 3549 h 6831810"/>
              <a:gd name="connsiteX2-25" fmla="*/ 3347357 w 3347357"/>
              <a:gd name="connsiteY2-26" fmla="*/ 0 h 6831810"/>
              <a:gd name="connsiteX3-27" fmla="*/ 424543 w 3347357"/>
              <a:gd name="connsiteY3-28" fmla="*/ 6812564 h 6831810"/>
              <a:gd name="connsiteX4-29" fmla="*/ 0 w 3347357"/>
              <a:gd name="connsiteY4-30" fmla="*/ 6831810 h 6831810"/>
              <a:gd name="connsiteX5-31" fmla="*/ 0 w 3347357"/>
              <a:gd name="connsiteY5-32" fmla="*/ 0 h 6831810"/>
              <a:gd name="connsiteX0-33" fmla="*/ 0 w 3347357"/>
              <a:gd name="connsiteY0-34" fmla="*/ 6831810 h 6831810"/>
              <a:gd name="connsiteX1-35" fmla="*/ 3216729 w 3347357"/>
              <a:gd name="connsiteY1-36" fmla="*/ 3549 h 6831810"/>
              <a:gd name="connsiteX2-37" fmla="*/ 3347357 w 3347357"/>
              <a:gd name="connsiteY2-38" fmla="*/ 0 h 6831810"/>
              <a:gd name="connsiteX3-39" fmla="*/ 424543 w 3347357"/>
              <a:gd name="connsiteY3-40" fmla="*/ 6812564 h 6831810"/>
              <a:gd name="connsiteX4-41" fmla="*/ 0 w 3347357"/>
              <a:gd name="connsiteY4-42" fmla="*/ 6831810 h 6831810"/>
              <a:gd name="connsiteX0-43" fmla="*/ 0 w 3347357"/>
              <a:gd name="connsiteY0-44" fmla="*/ 6831810 h 6831810"/>
              <a:gd name="connsiteX1-45" fmla="*/ 3216729 w 3347357"/>
              <a:gd name="connsiteY1-46" fmla="*/ 3549 h 6831810"/>
              <a:gd name="connsiteX2-47" fmla="*/ 3347357 w 3347357"/>
              <a:gd name="connsiteY2-48" fmla="*/ 0 h 6831810"/>
              <a:gd name="connsiteX3-49" fmla="*/ 424543 w 3347357"/>
              <a:gd name="connsiteY3-50" fmla="*/ 6812564 h 6831810"/>
              <a:gd name="connsiteX4-51" fmla="*/ 0 w 3347357"/>
              <a:gd name="connsiteY4-52" fmla="*/ 6831810 h 6831810"/>
              <a:gd name="connsiteX0-53" fmla="*/ 0 w 3347357"/>
              <a:gd name="connsiteY0-54" fmla="*/ 6831810 h 6831810"/>
              <a:gd name="connsiteX1-55" fmla="*/ 3216729 w 3347357"/>
              <a:gd name="connsiteY1-56" fmla="*/ 3549 h 6831810"/>
              <a:gd name="connsiteX2-57" fmla="*/ 3347357 w 3347357"/>
              <a:gd name="connsiteY2-58" fmla="*/ 0 h 6831810"/>
              <a:gd name="connsiteX3-59" fmla="*/ 424543 w 3347357"/>
              <a:gd name="connsiteY3-60" fmla="*/ 6812564 h 6831810"/>
              <a:gd name="connsiteX4-61" fmla="*/ 0 w 3347357"/>
              <a:gd name="connsiteY4-62" fmla="*/ 6831810 h 6831810"/>
              <a:gd name="connsiteX0-63" fmla="*/ 0 w 3347357"/>
              <a:gd name="connsiteY0-64" fmla="*/ 6831810 h 6831810"/>
              <a:gd name="connsiteX1-65" fmla="*/ 3216729 w 3347357"/>
              <a:gd name="connsiteY1-66" fmla="*/ 3549 h 6831810"/>
              <a:gd name="connsiteX2-67" fmla="*/ 3347357 w 3347357"/>
              <a:gd name="connsiteY2-68" fmla="*/ 0 h 6831810"/>
              <a:gd name="connsiteX3-69" fmla="*/ 424543 w 3347357"/>
              <a:gd name="connsiteY3-70" fmla="*/ 6812564 h 6831810"/>
              <a:gd name="connsiteX4-71" fmla="*/ 0 w 3347357"/>
              <a:gd name="connsiteY4-72" fmla="*/ 6831810 h 6831810"/>
              <a:gd name="connsiteX0-73" fmla="*/ 0 w 3347357"/>
              <a:gd name="connsiteY0-74" fmla="*/ 6831810 h 6831810"/>
              <a:gd name="connsiteX1-75" fmla="*/ 3216729 w 3347357"/>
              <a:gd name="connsiteY1-76" fmla="*/ 3549 h 6831810"/>
              <a:gd name="connsiteX2-77" fmla="*/ 3347357 w 3347357"/>
              <a:gd name="connsiteY2-78" fmla="*/ 0 h 6831810"/>
              <a:gd name="connsiteX3-79" fmla="*/ 424543 w 3347357"/>
              <a:gd name="connsiteY3-80" fmla="*/ 6812564 h 6831810"/>
              <a:gd name="connsiteX4-81" fmla="*/ 0 w 3347357"/>
              <a:gd name="connsiteY4-82" fmla="*/ 6831810 h 6831810"/>
              <a:gd name="connsiteX0-83" fmla="*/ 0 w 3347357"/>
              <a:gd name="connsiteY0-84" fmla="*/ 6831810 h 6831810"/>
              <a:gd name="connsiteX1-85" fmla="*/ 3216729 w 3347357"/>
              <a:gd name="connsiteY1-86" fmla="*/ 3549 h 6831810"/>
              <a:gd name="connsiteX2-87" fmla="*/ 3347357 w 3347357"/>
              <a:gd name="connsiteY2-88" fmla="*/ 0 h 6831810"/>
              <a:gd name="connsiteX3-89" fmla="*/ 414494 w 3347357"/>
              <a:gd name="connsiteY3-90" fmla="*/ 6827536 h 6831810"/>
              <a:gd name="connsiteX4-91" fmla="*/ 0 w 3347357"/>
              <a:gd name="connsiteY4-92" fmla="*/ 6831810 h 6831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47357" h="6831810">
                <a:moveTo>
                  <a:pt x="0" y="6831810"/>
                </a:moveTo>
                <a:cubicBezTo>
                  <a:pt x="582386" y="3543352"/>
                  <a:pt x="2226128" y="1495865"/>
                  <a:pt x="3216729" y="3549"/>
                </a:cubicBezTo>
                <a:lnTo>
                  <a:pt x="3347357" y="0"/>
                </a:lnTo>
                <a:cubicBezTo>
                  <a:pt x="2438400" y="1389112"/>
                  <a:pt x="1029536" y="3315710"/>
                  <a:pt x="414494" y="6827536"/>
                </a:cubicBezTo>
                <a:lnTo>
                  <a:pt x="0" y="6831810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矩形 29"/>
          <p:cNvSpPr/>
          <p:nvPr>
            <p:custDataLst>
              <p:tags r:id="rId1"/>
            </p:custDataLst>
          </p:nvPr>
        </p:nvSpPr>
        <p:spPr>
          <a:xfrm>
            <a:off x="888725" y="2340487"/>
            <a:ext cx="4698115" cy="1015663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PART 01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09348" y="3755529"/>
            <a:ext cx="331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ea"/>
                <a:ea typeface="+mj-ea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17" grpId="0" bldLvl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61" y="2160290"/>
            <a:ext cx="11805277" cy="264399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99245" y="1407246"/>
            <a:ext cx="243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学生出勤需求产出表：</a:t>
            </a:r>
          </a:p>
        </p:txBody>
      </p:sp>
      <p:sp>
        <p:nvSpPr>
          <p:cNvPr id="2" name="TextBox 76"/>
          <p:cNvSpPr txBox="1"/>
          <p:nvPr/>
        </p:nvSpPr>
        <p:spPr>
          <a:xfrm>
            <a:off x="2106583" y="5294713"/>
            <a:ext cx="812086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每年每月每天班级上午、下午、晚上出勤人数、出勤率、迟到人数、迟到率、请假人数、请假率、旷课人数、旷课率</a:t>
            </a:r>
          </a:p>
        </p:txBody>
      </p:sp>
      <p:sp>
        <p:nvSpPr>
          <p:cNvPr id="3" name="六边形 2"/>
          <p:cNvSpPr/>
          <p:nvPr/>
        </p:nvSpPr>
        <p:spPr>
          <a:xfrm rot="5400000">
            <a:off x="1961387" y="-1081998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5693" y="4265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项目成果展示</a:t>
            </a:r>
          </a:p>
        </p:txBody>
      </p:sp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1F4FE2-2358-3192-3DCE-00C5E76CFBBB}"/>
              </a:ext>
            </a:extLst>
          </p:cNvPr>
          <p:cNvSpPr txBox="1"/>
          <p:nvPr/>
        </p:nvSpPr>
        <p:spPr>
          <a:xfrm>
            <a:off x="357275" y="1296383"/>
            <a:ext cx="10905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完成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oozie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定时流工作的调度任务，每日凌晨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12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00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完成前一天的数据从业务数据库的抽取到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HDFS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的工作</a:t>
            </a:r>
            <a:endParaRPr lang="en-US" altLang="zh-CN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实现流程：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完成普通工作流调度，方式为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shell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脚本模式，</a:t>
            </a:r>
            <a:r>
              <a:rPr lang="en-US" altLang="zh-CN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</a:t>
            </a:r>
            <a:r>
              <a:rPr lang="zh-CN" altLang="en-US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在普通工作流的基础上添加定时，完成每日自动调度。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六边形 2">
            <a:extLst>
              <a:ext uri="{FF2B5EF4-FFF2-40B4-BE49-F238E27FC236}">
                <a16:creationId xmlns:a16="http://schemas.microsoft.com/office/drawing/2014/main" id="{FB27D659-A523-7475-4CEF-063437B74DF6}"/>
              </a:ext>
            </a:extLst>
          </p:cNvPr>
          <p:cNvSpPr/>
          <p:nvPr/>
        </p:nvSpPr>
        <p:spPr>
          <a:xfrm rot="5400000">
            <a:off x="1961387" y="-1081998"/>
            <a:ext cx="767715" cy="3540396"/>
          </a:xfrm>
          <a:prstGeom prst="hexagon">
            <a:avLst>
              <a:gd name="adj" fmla="val 23762"/>
              <a:gd name="vf" fmla="val 115470"/>
            </a:avLst>
          </a:prstGeom>
          <a:solidFill>
            <a:srgbClr val="063772"/>
          </a:solidFill>
          <a:ln w="3810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0765CA-03F1-11D3-0572-BF36092E023D}"/>
              </a:ext>
            </a:extLst>
          </p:cNvPr>
          <p:cNvSpPr txBox="1"/>
          <p:nvPr/>
        </p:nvSpPr>
        <p:spPr>
          <a:xfrm>
            <a:off x="1175693" y="426590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OOZIE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工作流调度</a:t>
            </a:r>
          </a:p>
        </p:txBody>
      </p:sp>
      <p:pic>
        <p:nvPicPr>
          <p:cNvPr id="16" name="图片 15" descr="图形用户界面, 应用程序, Word&#10;&#10;描述已自动生成">
            <a:extLst>
              <a:ext uri="{FF2B5EF4-FFF2-40B4-BE49-F238E27FC236}">
                <a16:creationId xmlns:a16="http://schemas.microsoft.com/office/drawing/2014/main" id="{EFAD8AF8-360A-638C-F473-8076B9A32D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83" y="2506456"/>
            <a:ext cx="5947317" cy="4351544"/>
          </a:xfrm>
          <a:prstGeom prst="rect">
            <a:avLst/>
          </a:prstGeom>
        </p:spPr>
      </p:pic>
      <p:pic>
        <p:nvPicPr>
          <p:cNvPr id="18" name="图片 17" descr="图形用户界面&#10;&#10;中度可信度描述已自动生成">
            <a:extLst>
              <a:ext uri="{FF2B5EF4-FFF2-40B4-BE49-F238E27FC236}">
                <a16:creationId xmlns:a16="http://schemas.microsoft.com/office/drawing/2014/main" id="{2203077D-1B76-E89F-ED95-B2F896668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456"/>
            <a:ext cx="6244683" cy="43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42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"/>
          <p:cNvSpPr/>
          <p:nvPr/>
        </p:nvSpPr>
        <p:spPr>
          <a:xfrm>
            <a:off x="7991061" y="-556"/>
            <a:ext cx="4200939" cy="6858555"/>
          </a:xfrm>
          <a:custGeom>
            <a:avLst/>
            <a:gdLst>
              <a:gd name="connsiteX0" fmla="*/ 0 w 4200939"/>
              <a:gd name="connsiteY0" fmla="*/ 0 h 6824817"/>
              <a:gd name="connsiteX1" fmla="*/ 4200939 w 4200939"/>
              <a:gd name="connsiteY1" fmla="*/ 0 h 6824817"/>
              <a:gd name="connsiteX2" fmla="*/ 4200939 w 4200939"/>
              <a:gd name="connsiteY2" fmla="*/ 6824817 h 6824817"/>
              <a:gd name="connsiteX3" fmla="*/ 0 w 4200939"/>
              <a:gd name="connsiteY3" fmla="*/ 6824817 h 6824817"/>
              <a:gd name="connsiteX4" fmla="*/ 0 w 4200939"/>
              <a:gd name="connsiteY4" fmla="*/ 0 h 6824817"/>
              <a:gd name="connsiteX0-1" fmla="*/ 0 w 4200939"/>
              <a:gd name="connsiteY0-2" fmla="*/ 19878 h 6844695"/>
              <a:gd name="connsiteX1-3" fmla="*/ 2365513 w 4200939"/>
              <a:gd name="connsiteY1-4" fmla="*/ 0 h 6844695"/>
              <a:gd name="connsiteX2-5" fmla="*/ 4200939 w 4200939"/>
              <a:gd name="connsiteY2-6" fmla="*/ 19878 h 6844695"/>
              <a:gd name="connsiteX3-7" fmla="*/ 4200939 w 4200939"/>
              <a:gd name="connsiteY3-8" fmla="*/ 6844695 h 6844695"/>
              <a:gd name="connsiteX4-9" fmla="*/ 0 w 4200939"/>
              <a:gd name="connsiteY4-10" fmla="*/ 6844695 h 6844695"/>
              <a:gd name="connsiteX5" fmla="*/ 0 w 4200939"/>
              <a:gd name="connsiteY5" fmla="*/ 19878 h 6844695"/>
              <a:gd name="connsiteX0-11" fmla="*/ 0 w 4200939"/>
              <a:gd name="connsiteY0-12" fmla="*/ 6844695 h 6844695"/>
              <a:gd name="connsiteX1-13" fmla="*/ 2365513 w 4200939"/>
              <a:gd name="connsiteY1-14" fmla="*/ 0 h 6844695"/>
              <a:gd name="connsiteX2-15" fmla="*/ 4200939 w 4200939"/>
              <a:gd name="connsiteY2-16" fmla="*/ 19878 h 6844695"/>
              <a:gd name="connsiteX3-17" fmla="*/ 4200939 w 4200939"/>
              <a:gd name="connsiteY3-18" fmla="*/ 6844695 h 6844695"/>
              <a:gd name="connsiteX4-19" fmla="*/ 0 w 4200939"/>
              <a:gd name="connsiteY4-20" fmla="*/ 6844695 h 6844695"/>
              <a:gd name="connsiteX0-21" fmla="*/ 0 w 4200939"/>
              <a:gd name="connsiteY0-22" fmla="*/ 6844695 h 6844695"/>
              <a:gd name="connsiteX1-23" fmla="*/ 2365513 w 4200939"/>
              <a:gd name="connsiteY1-24" fmla="*/ 0 h 6844695"/>
              <a:gd name="connsiteX2-25" fmla="*/ 4200939 w 4200939"/>
              <a:gd name="connsiteY2-26" fmla="*/ 19878 h 6844695"/>
              <a:gd name="connsiteX3-27" fmla="*/ 4200939 w 4200939"/>
              <a:gd name="connsiteY3-28" fmla="*/ 6844695 h 6844695"/>
              <a:gd name="connsiteX4-29" fmla="*/ 0 w 4200939"/>
              <a:gd name="connsiteY4-30" fmla="*/ 6844695 h 6844695"/>
              <a:gd name="connsiteX0-31" fmla="*/ 0 w 4200939"/>
              <a:gd name="connsiteY0-32" fmla="*/ 6844695 h 6844695"/>
              <a:gd name="connsiteX1-33" fmla="*/ 2365513 w 4200939"/>
              <a:gd name="connsiteY1-34" fmla="*/ 0 h 6844695"/>
              <a:gd name="connsiteX2-35" fmla="*/ 4200939 w 4200939"/>
              <a:gd name="connsiteY2-36" fmla="*/ 19878 h 6844695"/>
              <a:gd name="connsiteX3-37" fmla="*/ 4200939 w 4200939"/>
              <a:gd name="connsiteY3-38" fmla="*/ 6844695 h 6844695"/>
              <a:gd name="connsiteX4-39" fmla="*/ 0 w 4200939"/>
              <a:gd name="connsiteY4-40" fmla="*/ 6844695 h 6844695"/>
              <a:gd name="connsiteX0-41" fmla="*/ 0 w 4200939"/>
              <a:gd name="connsiteY0-42" fmla="*/ 6845249 h 6845249"/>
              <a:gd name="connsiteX1-43" fmla="*/ 2365513 w 4200939"/>
              <a:gd name="connsiteY1-44" fmla="*/ 554 h 6845249"/>
              <a:gd name="connsiteX2-45" fmla="*/ 4197527 w 4200939"/>
              <a:gd name="connsiteY2-46" fmla="*/ 0 h 6845249"/>
              <a:gd name="connsiteX3-47" fmla="*/ 4200939 w 4200939"/>
              <a:gd name="connsiteY3-48" fmla="*/ 6845249 h 6845249"/>
              <a:gd name="connsiteX4-49" fmla="*/ 0 w 4200939"/>
              <a:gd name="connsiteY4-50" fmla="*/ 6845249 h 684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00939" h="6845249">
                <a:moveTo>
                  <a:pt x="0" y="6845249"/>
                </a:moveTo>
                <a:cubicBezTo>
                  <a:pt x="271670" y="5060640"/>
                  <a:pt x="682487" y="2977858"/>
                  <a:pt x="2365513" y="554"/>
                </a:cubicBezTo>
                <a:lnTo>
                  <a:pt x="4197527" y="0"/>
                </a:lnTo>
                <a:cubicBezTo>
                  <a:pt x="4198664" y="2281750"/>
                  <a:pt x="4199802" y="4563499"/>
                  <a:pt x="4200939" y="6845249"/>
                </a:cubicBezTo>
                <a:lnTo>
                  <a:pt x="0" y="6845249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3"/>
          <p:cNvSpPr/>
          <p:nvPr/>
        </p:nvSpPr>
        <p:spPr>
          <a:xfrm>
            <a:off x="6953294" y="0"/>
            <a:ext cx="3347357" cy="6858000"/>
          </a:xfrm>
          <a:custGeom>
            <a:avLst/>
            <a:gdLst>
              <a:gd name="connsiteX0" fmla="*/ 0 w 3347357"/>
              <a:gd name="connsiteY0" fmla="*/ 0 h 6831810"/>
              <a:gd name="connsiteX1" fmla="*/ 3347357 w 3347357"/>
              <a:gd name="connsiteY1" fmla="*/ 0 h 6831810"/>
              <a:gd name="connsiteX2" fmla="*/ 3347357 w 3347357"/>
              <a:gd name="connsiteY2" fmla="*/ 6831810 h 6831810"/>
              <a:gd name="connsiteX3" fmla="*/ 0 w 3347357"/>
              <a:gd name="connsiteY3" fmla="*/ 6831810 h 6831810"/>
              <a:gd name="connsiteX4" fmla="*/ 0 w 3347357"/>
              <a:gd name="connsiteY4" fmla="*/ 0 h 6831810"/>
              <a:gd name="connsiteX0-1" fmla="*/ 0 w 3347357"/>
              <a:gd name="connsiteY0-2" fmla="*/ 0 h 6831810"/>
              <a:gd name="connsiteX1-3" fmla="*/ 3347357 w 3347357"/>
              <a:gd name="connsiteY1-4" fmla="*/ 0 h 6831810"/>
              <a:gd name="connsiteX2-5" fmla="*/ 3347357 w 3347357"/>
              <a:gd name="connsiteY2-6" fmla="*/ 6831810 h 6831810"/>
              <a:gd name="connsiteX3-7" fmla="*/ 424543 w 3347357"/>
              <a:gd name="connsiteY3-8" fmla="*/ 6812564 h 6831810"/>
              <a:gd name="connsiteX4-9" fmla="*/ 0 w 3347357"/>
              <a:gd name="connsiteY4-10" fmla="*/ 6831810 h 6831810"/>
              <a:gd name="connsiteX5" fmla="*/ 0 w 3347357"/>
              <a:gd name="connsiteY5" fmla="*/ 0 h 6831810"/>
              <a:gd name="connsiteX0-11" fmla="*/ 0 w 3347357"/>
              <a:gd name="connsiteY0-12" fmla="*/ 0 h 6831810"/>
              <a:gd name="connsiteX1-13" fmla="*/ 3347357 w 3347357"/>
              <a:gd name="connsiteY1-14" fmla="*/ 0 h 6831810"/>
              <a:gd name="connsiteX2-15" fmla="*/ 424543 w 3347357"/>
              <a:gd name="connsiteY2-16" fmla="*/ 6812564 h 6831810"/>
              <a:gd name="connsiteX3-17" fmla="*/ 0 w 3347357"/>
              <a:gd name="connsiteY3-18" fmla="*/ 6831810 h 6831810"/>
              <a:gd name="connsiteX4-19" fmla="*/ 0 w 3347357"/>
              <a:gd name="connsiteY4-20" fmla="*/ 0 h 6831810"/>
              <a:gd name="connsiteX0-21" fmla="*/ 0 w 3347357"/>
              <a:gd name="connsiteY0-22" fmla="*/ 0 h 6831810"/>
              <a:gd name="connsiteX1-23" fmla="*/ 3216729 w 3347357"/>
              <a:gd name="connsiteY1-24" fmla="*/ 3549 h 6831810"/>
              <a:gd name="connsiteX2-25" fmla="*/ 3347357 w 3347357"/>
              <a:gd name="connsiteY2-26" fmla="*/ 0 h 6831810"/>
              <a:gd name="connsiteX3-27" fmla="*/ 424543 w 3347357"/>
              <a:gd name="connsiteY3-28" fmla="*/ 6812564 h 6831810"/>
              <a:gd name="connsiteX4-29" fmla="*/ 0 w 3347357"/>
              <a:gd name="connsiteY4-30" fmla="*/ 6831810 h 6831810"/>
              <a:gd name="connsiteX5-31" fmla="*/ 0 w 3347357"/>
              <a:gd name="connsiteY5-32" fmla="*/ 0 h 6831810"/>
              <a:gd name="connsiteX0-33" fmla="*/ 0 w 3347357"/>
              <a:gd name="connsiteY0-34" fmla="*/ 6831810 h 6831810"/>
              <a:gd name="connsiteX1-35" fmla="*/ 3216729 w 3347357"/>
              <a:gd name="connsiteY1-36" fmla="*/ 3549 h 6831810"/>
              <a:gd name="connsiteX2-37" fmla="*/ 3347357 w 3347357"/>
              <a:gd name="connsiteY2-38" fmla="*/ 0 h 6831810"/>
              <a:gd name="connsiteX3-39" fmla="*/ 424543 w 3347357"/>
              <a:gd name="connsiteY3-40" fmla="*/ 6812564 h 6831810"/>
              <a:gd name="connsiteX4-41" fmla="*/ 0 w 3347357"/>
              <a:gd name="connsiteY4-42" fmla="*/ 6831810 h 6831810"/>
              <a:gd name="connsiteX0-43" fmla="*/ 0 w 3347357"/>
              <a:gd name="connsiteY0-44" fmla="*/ 6831810 h 6831810"/>
              <a:gd name="connsiteX1-45" fmla="*/ 3216729 w 3347357"/>
              <a:gd name="connsiteY1-46" fmla="*/ 3549 h 6831810"/>
              <a:gd name="connsiteX2-47" fmla="*/ 3347357 w 3347357"/>
              <a:gd name="connsiteY2-48" fmla="*/ 0 h 6831810"/>
              <a:gd name="connsiteX3-49" fmla="*/ 424543 w 3347357"/>
              <a:gd name="connsiteY3-50" fmla="*/ 6812564 h 6831810"/>
              <a:gd name="connsiteX4-51" fmla="*/ 0 w 3347357"/>
              <a:gd name="connsiteY4-52" fmla="*/ 6831810 h 6831810"/>
              <a:gd name="connsiteX0-53" fmla="*/ 0 w 3347357"/>
              <a:gd name="connsiteY0-54" fmla="*/ 6831810 h 6831810"/>
              <a:gd name="connsiteX1-55" fmla="*/ 3216729 w 3347357"/>
              <a:gd name="connsiteY1-56" fmla="*/ 3549 h 6831810"/>
              <a:gd name="connsiteX2-57" fmla="*/ 3347357 w 3347357"/>
              <a:gd name="connsiteY2-58" fmla="*/ 0 h 6831810"/>
              <a:gd name="connsiteX3-59" fmla="*/ 424543 w 3347357"/>
              <a:gd name="connsiteY3-60" fmla="*/ 6812564 h 6831810"/>
              <a:gd name="connsiteX4-61" fmla="*/ 0 w 3347357"/>
              <a:gd name="connsiteY4-62" fmla="*/ 6831810 h 6831810"/>
              <a:gd name="connsiteX0-63" fmla="*/ 0 w 3347357"/>
              <a:gd name="connsiteY0-64" fmla="*/ 6831810 h 6831810"/>
              <a:gd name="connsiteX1-65" fmla="*/ 3216729 w 3347357"/>
              <a:gd name="connsiteY1-66" fmla="*/ 3549 h 6831810"/>
              <a:gd name="connsiteX2-67" fmla="*/ 3347357 w 3347357"/>
              <a:gd name="connsiteY2-68" fmla="*/ 0 h 6831810"/>
              <a:gd name="connsiteX3-69" fmla="*/ 424543 w 3347357"/>
              <a:gd name="connsiteY3-70" fmla="*/ 6812564 h 6831810"/>
              <a:gd name="connsiteX4-71" fmla="*/ 0 w 3347357"/>
              <a:gd name="connsiteY4-72" fmla="*/ 6831810 h 6831810"/>
              <a:gd name="connsiteX0-73" fmla="*/ 0 w 3347357"/>
              <a:gd name="connsiteY0-74" fmla="*/ 6831810 h 6831810"/>
              <a:gd name="connsiteX1-75" fmla="*/ 3216729 w 3347357"/>
              <a:gd name="connsiteY1-76" fmla="*/ 3549 h 6831810"/>
              <a:gd name="connsiteX2-77" fmla="*/ 3347357 w 3347357"/>
              <a:gd name="connsiteY2-78" fmla="*/ 0 h 6831810"/>
              <a:gd name="connsiteX3-79" fmla="*/ 424543 w 3347357"/>
              <a:gd name="connsiteY3-80" fmla="*/ 6812564 h 6831810"/>
              <a:gd name="connsiteX4-81" fmla="*/ 0 w 3347357"/>
              <a:gd name="connsiteY4-82" fmla="*/ 6831810 h 6831810"/>
              <a:gd name="connsiteX0-83" fmla="*/ 0 w 3347357"/>
              <a:gd name="connsiteY0-84" fmla="*/ 6831810 h 6831810"/>
              <a:gd name="connsiteX1-85" fmla="*/ 3216729 w 3347357"/>
              <a:gd name="connsiteY1-86" fmla="*/ 3549 h 6831810"/>
              <a:gd name="connsiteX2-87" fmla="*/ 3347357 w 3347357"/>
              <a:gd name="connsiteY2-88" fmla="*/ 0 h 6831810"/>
              <a:gd name="connsiteX3-89" fmla="*/ 414494 w 3347357"/>
              <a:gd name="connsiteY3-90" fmla="*/ 6827536 h 6831810"/>
              <a:gd name="connsiteX4-91" fmla="*/ 0 w 3347357"/>
              <a:gd name="connsiteY4-92" fmla="*/ 6831810 h 6831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47357" h="6831810">
                <a:moveTo>
                  <a:pt x="0" y="6831810"/>
                </a:moveTo>
                <a:cubicBezTo>
                  <a:pt x="582386" y="3543352"/>
                  <a:pt x="2226128" y="1495865"/>
                  <a:pt x="3216729" y="3549"/>
                </a:cubicBezTo>
                <a:lnTo>
                  <a:pt x="3347357" y="0"/>
                </a:lnTo>
                <a:cubicBezTo>
                  <a:pt x="2438400" y="1389112"/>
                  <a:pt x="1029536" y="3315710"/>
                  <a:pt x="414494" y="6827536"/>
                </a:cubicBezTo>
                <a:lnTo>
                  <a:pt x="0" y="6831810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29"/>
          <p:cNvSpPr/>
          <p:nvPr>
            <p:custDataLst>
              <p:tags r:id="rId1"/>
            </p:custDataLst>
          </p:nvPr>
        </p:nvSpPr>
        <p:spPr>
          <a:xfrm>
            <a:off x="888725" y="2340487"/>
            <a:ext cx="4698115" cy="1015663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6000" dirty="0">
                <a:solidFill>
                  <a:srgbClr val="063772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04</a:t>
            </a:r>
            <a:endParaRPr lang="zh-CN" altLang="en-US" sz="6000" dirty="0">
              <a:solidFill>
                <a:srgbClr val="063772"/>
              </a:solidFill>
              <a:latin typeface="Agency FB" panose="020B0503020202020204" pitchFamily="34" charset="0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79751" y="3763213"/>
            <a:ext cx="331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860043"/>
          </a:xfrm>
          <a:prstGeom prst="rect">
            <a:avLst/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1152662" y="5198360"/>
            <a:ext cx="10350336" cy="919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、明确组内分工，制定好计划，配合高效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、项目开发期间，遇到问题组内积极沟通解决，确保项目</a:t>
            </a:r>
            <a:r>
              <a:rPr lang="zh-CN" alt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顺利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进行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78416" y="3429000"/>
            <a:ext cx="3826566" cy="1395280"/>
            <a:chOff x="1677608" y="2996952"/>
            <a:chExt cx="1395643" cy="1395643"/>
          </a:xfrm>
        </p:grpSpPr>
        <p:sp>
          <p:nvSpPr>
            <p:cNvPr id="1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very nice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 flipH="1">
            <a:off x="4484752" y="3185549"/>
            <a:ext cx="359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7349871" y="3185549"/>
            <a:ext cx="359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25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860043"/>
          </a:xfrm>
          <a:prstGeom prst="rect">
            <a:avLst/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1782752" y="5167624"/>
            <a:ext cx="9355772" cy="919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、对业务需求的理解不够透彻，导致开发效率较低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、编写代码的熟练度有待提升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278416" y="3429000"/>
            <a:ext cx="3826566" cy="1395280"/>
            <a:chOff x="1677608" y="2996952"/>
            <a:chExt cx="1395643" cy="1395643"/>
          </a:xfrm>
        </p:grpSpPr>
        <p:sp>
          <p:nvSpPr>
            <p:cNvPr id="1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no good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 flipH="1">
            <a:off x="4484752" y="3185549"/>
            <a:ext cx="359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7349871" y="3185549"/>
            <a:ext cx="359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25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3860043"/>
          </a:xfrm>
          <a:prstGeom prst="rect">
            <a:avLst/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1603265" y="4290177"/>
            <a:ext cx="930037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lackadder ITC" panose="04020505051007020D02" pitchFamily="82" charset="0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感谢大家项目期间给机会刺探军情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lackadder ITC" panose="04020505051007020D02" pitchFamily="82" charset="0"/>
                <a:ea typeface="黑体" panose="02010609060101010101" charset="-122"/>
                <a:cs typeface="+mn-cs"/>
                <a:sym typeface="微软雅黑" panose="020B0503020204020204" pitchFamily="34" charset="-122"/>
              </a:rPr>
              <a:t>!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-2" y="-1"/>
            <a:ext cx="12192001" cy="4067931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49" b="-30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84426" y="5239596"/>
            <a:ext cx="7561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+mj-ea"/>
                <a:ea typeface="+mj-ea"/>
              </a:rPr>
              <a:t>谢谢观看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0" y="2533334"/>
            <a:ext cx="12192000" cy="2998665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A5F9E">
              <a:alpha val="65000"/>
            </a:srgbClr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ea typeface="思源黑体" panose="020B0500000000000000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" y="2656430"/>
            <a:ext cx="12192000" cy="2738107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ea typeface="思源黑体" panose="020B0500000000000000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9831" y="3346685"/>
            <a:ext cx="2258296" cy="14114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49560" y="3346684"/>
            <a:ext cx="2258296" cy="1411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25365" y="3585780"/>
            <a:ext cx="655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>
                <a:solidFill>
                  <a:schemeClr val="bg1"/>
                </a:solidFill>
                <a:latin typeface="Aparajita" panose="02020603050405020304" pitchFamily="34" charset="0"/>
                <a:ea typeface="思源宋体 CN Heavy" panose="02020900000000000000" pitchFamily="18" charset="-122"/>
                <a:cs typeface="Aparajita" panose="02020603050405020304" pitchFamily="34" charset="0"/>
              </a:rPr>
              <a:t>THANK YOU</a:t>
            </a:r>
            <a:endParaRPr lang="zh-CN" altLang="en-US" sz="7200" spc="600" dirty="0">
              <a:solidFill>
                <a:schemeClr val="bg1"/>
              </a:solidFill>
              <a:latin typeface="Aparajita" panose="02020603050405020304" pitchFamily="34" charset="0"/>
              <a:ea typeface="思源宋体 CN Heavy" panose="02020900000000000000" pitchFamily="18" charset="-122"/>
              <a:cs typeface="Aparajita" panose="020206030504050203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/>
      <p:bldP spid="22" grpId="0" animBg="1"/>
      <p:bldP spid="25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414395" y="707390"/>
            <a:ext cx="6433820" cy="22491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>
                <a:solidFill>
                  <a:srgbClr val="333333"/>
                </a:solidFill>
                <a:effectLst/>
                <a:ea typeface="微软雅黑" panose="020B0503020204020204" pitchFamily="34" charset="-122"/>
                <a:cs typeface="Open Sans" panose="020B0606030504020204" pitchFamily="34" charset="0"/>
              </a:rPr>
              <a:t>     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cs typeface="Open Sans" panose="020B0606030504020204" pitchFamily="34" charset="0"/>
              </a:rPr>
              <a:t>    </a:t>
            </a:r>
            <a:r>
              <a:rPr lang="zh-CN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统计数据显示，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近年</a:t>
            </a:r>
            <a:r>
              <a:rPr lang="zh-CN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中国在线教育市场规模呈逐年增长趋势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，整个教育行业也在不断的发展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,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越来越多的人们进入教育机构参加培训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,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导致了整个数据量不断增长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,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原有的数据存储方案慢慢无法支撑数据存储，同时对数据的分析操作也会受到一些影响。因此教育机构引入大数据解决方案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,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Open Sans" panose="020B0606030504020204" pitchFamily="34" charset="0"/>
              </a:rPr>
              <a:t>用于解决公司海量的数据存储以及数据分析内容。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86268" y="659888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项目背景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78769" y="537640"/>
            <a:ext cx="709222" cy="767715"/>
            <a:chOff x="5430079" y="1779955"/>
            <a:chExt cx="1235068" cy="1336931"/>
          </a:xfrm>
        </p:grpSpPr>
        <p:sp>
          <p:nvSpPr>
            <p:cNvPr id="21" name="六边形 20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574166" y="1971716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55" y="3209925"/>
            <a:ext cx="7922260" cy="31000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6"/>
          <p:cNvSpPr txBox="1"/>
          <p:nvPr/>
        </p:nvSpPr>
        <p:spPr>
          <a:xfrm>
            <a:off x="1707350" y="1087642"/>
            <a:ext cx="1006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这个项目是基于</a:t>
            </a:r>
            <a:r>
              <a:rPr lang="en-US" altLang="zh-CN" sz="1600" dirty="0" err="1">
                <a:solidFill>
                  <a:schemeClr val="tx1"/>
                </a:solidFill>
                <a:latin typeface="+mn-ea"/>
              </a:rPr>
              <a:t>cloudera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 manager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平台构建的大数据分析项目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整个项目主要涉及的软件有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HDFS YARN HIVE SQOOP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等相关组件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同时引入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Oozie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完成定时调度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使用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FINEBI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完成图表制作工作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363815" y="39827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项目架构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78661" y="276030"/>
            <a:ext cx="709222" cy="767715"/>
            <a:chOff x="5430079" y="1779955"/>
            <a:chExt cx="1235068" cy="1336931"/>
          </a:xfrm>
        </p:grpSpPr>
        <p:sp>
          <p:nvSpPr>
            <p:cNvPr id="45" name="六边形 44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74166" y="1992843"/>
              <a:ext cx="94688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1363815" y="398278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项目分工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78661" y="276031"/>
            <a:ext cx="709222" cy="767715"/>
            <a:chOff x="5430079" y="1779956"/>
            <a:chExt cx="1235068" cy="1336931"/>
          </a:xfrm>
        </p:grpSpPr>
        <p:sp>
          <p:nvSpPr>
            <p:cNvPr id="45" name="六边形 44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78745" y="1992843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2360" y="2190750"/>
            <a:ext cx="486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意向用户和有效线索主题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李扎西，王楚逸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02195" y="2662775"/>
            <a:ext cx="486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报名用户主题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杨驷策，钟舒琪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2194" y="3118060"/>
            <a:ext cx="486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学生出勤主题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黄一成，孟祥翀，谭凯泽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2195" y="1582922"/>
            <a:ext cx="1503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主题分工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2360" y="35712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访问与咨询主题--梁宁亚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19900" y="219583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提升转化率：访问、咨询、意向、报名 =&gt; 通过数据分析提高报名转化率，提高学员人数，提升销售额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19900" y="328041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提升学习质量：考勤、考试、就业分析 =&gt; 加强学员管理，提高教学质量，从而提升就业率，保证品牌口碑的提升</a:t>
            </a:r>
          </a:p>
        </p:txBody>
      </p:sp>
      <p:sp>
        <p:nvSpPr>
          <p:cNvPr id="12" name="右箭头 11"/>
          <p:cNvSpPr/>
          <p:nvPr/>
        </p:nvSpPr>
        <p:spPr>
          <a:xfrm>
            <a:off x="5341620" y="2421890"/>
            <a:ext cx="1200785" cy="106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19900" y="16649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目标</a:t>
            </a:r>
            <a:r>
              <a:rPr lang="zh-CN" altLang="en-US"/>
              <a:t>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88085" y="4288155"/>
            <a:ext cx="4418965" cy="1115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1200"/>
              </a:spcBef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角色分工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</a:p>
          <a:p>
            <a:pPr indent="0" fontAlgn="auto">
              <a:spcBef>
                <a:spcPts val="120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组长：孟祥翀</a:t>
            </a:r>
          </a:p>
          <a:p>
            <a:pPr indent="0" fontAlgn="auto">
              <a:spcBef>
                <a:spcPts val="1200"/>
              </a:spcBef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项目经理：李扎西</a:t>
            </a:r>
          </a:p>
          <a:p>
            <a:pPr indent="0" fontAlgn="auto">
              <a:spcBef>
                <a:spcPts val="1200"/>
              </a:spcBef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开发工程师：王楚逸、杨驷策、钟舒琪、黄一成、谭凯泽、梁宁亚</a:t>
            </a:r>
          </a:p>
          <a:p>
            <a:pPr indent="0" fontAlgn="auto">
              <a:spcBef>
                <a:spcPts val="1200"/>
              </a:spcBef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BI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工程师：杨驷策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"/>
          <p:cNvSpPr/>
          <p:nvPr/>
        </p:nvSpPr>
        <p:spPr>
          <a:xfrm>
            <a:off x="7991061" y="-556"/>
            <a:ext cx="4200939" cy="6858555"/>
          </a:xfrm>
          <a:custGeom>
            <a:avLst/>
            <a:gdLst>
              <a:gd name="connsiteX0" fmla="*/ 0 w 4200939"/>
              <a:gd name="connsiteY0" fmla="*/ 0 h 6824817"/>
              <a:gd name="connsiteX1" fmla="*/ 4200939 w 4200939"/>
              <a:gd name="connsiteY1" fmla="*/ 0 h 6824817"/>
              <a:gd name="connsiteX2" fmla="*/ 4200939 w 4200939"/>
              <a:gd name="connsiteY2" fmla="*/ 6824817 h 6824817"/>
              <a:gd name="connsiteX3" fmla="*/ 0 w 4200939"/>
              <a:gd name="connsiteY3" fmla="*/ 6824817 h 6824817"/>
              <a:gd name="connsiteX4" fmla="*/ 0 w 4200939"/>
              <a:gd name="connsiteY4" fmla="*/ 0 h 6824817"/>
              <a:gd name="connsiteX0-1" fmla="*/ 0 w 4200939"/>
              <a:gd name="connsiteY0-2" fmla="*/ 19878 h 6844695"/>
              <a:gd name="connsiteX1-3" fmla="*/ 2365513 w 4200939"/>
              <a:gd name="connsiteY1-4" fmla="*/ 0 h 6844695"/>
              <a:gd name="connsiteX2-5" fmla="*/ 4200939 w 4200939"/>
              <a:gd name="connsiteY2-6" fmla="*/ 19878 h 6844695"/>
              <a:gd name="connsiteX3-7" fmla="*/ 4200939 w 4200939"/>
              <a:gd name="connsiteY3-8" fmla="*/ 6844695 h 6844695"/>
              <a:gd name="connsiteX4-9" fmla="*/ 0 w 4200939"/>
              <a:gd name="connsiteY4-10" fmla="*/ 6844695 h 6844695"/>
              <a:gd name="connsiteX5" fmla="*/ 0 w 4200939"/>
              <a:gd name="connsiteY5" fmla="*/ 19878 h 6844695"/>
              <a:gd name="connsiteX0-11" fmla="*/ 0 w 4200939"/>
              <a:gd name="connsiteY0-12" fmla="*/ 6844695 h 6844695"/>
              <a:gd name="connsiteX1-13" fmla="*/ 2365513 w 4200939"/>
              <a:gd name="connsiteY1-14" fmla="*/ 0 h 6844695"/>
              <a:gd name="connsiteX2-15" fmla="*/ 4200939 w 4200939"/>
              <a:gd name="connsiteY2-16" fmla="*/ 19878 h 6844695"/>
              <a:gd name="connsiteX3-17" fmla="*/ 4200939 w 4200939"/>
              <a:gd name="connsiteY3-18" fmla="*/ 6844695 h 6844695"/>
              <a:gd name="connsiteX4-19" fmla="*/ 0 w 4200939"/>
              <a:gd name="connsiteY4-20" fmla="*/ 6844695 h 6844695"/>
              <a:gd name="connsiteX0-21" fmla="*/ 0 w 4200939"/>
              <a:gd name="connsiteY0-22" fmla="*/ 6844695 h 6844695"/>
              <a:gd name="connsiteX1-23" fmla="*/ 2365513 w 4200939"/>
              <a:gd name="connsiteY1-24" fmla="*/ 0 h 6844695"/>
              <a:gd name="connsiteX2-25" fmla="*/ 4200939 w 4200939"/>
              <a:gd name="connsiteY2-26" fmla="*/ 19878 h 6844695"/>
              <a:gd name="connsiteX3-27" fmla="*/ 4200939 w 4200939"/>
              <a:gd name="connsiteY3-28" fmla="*/ 6844695 h 6844695"/>
              <a:gd name="connsiteX4-29" fmla="*/ 0 w 4200939"/>
              <a:gd name="connsiteY4-30" fmla="*/ 6844695 h 6844695"/>
              <a:gd name="connsiteX0-31" fmla="*/ 0 w 4200939"/>
              <a:gd name="connsiteY0-32" fmla="*/ 6844695 h 6844695"/>
              <a:gd name="connsiteX1-33" fmla="*/ 2365513 w 4200939"/>
              <a:gd name="connsiteY1-34" fmla="*/ 0 h 6844695"/>
              <a:gd name="connsiteX2-35" fmla="*/ 4200939 w 4200939"/>
              <a:gd name="connsiteY2-36" fmla="*/ 19878 h 6844695"/>
              <a:gd name="connsiteX3-37" fmla="*/ 4200939 w 4200939"/>
              <a:gd name="connsiteY3-38" fmla="*/ 6844695 h 6844695"/>
              <a:gd name="connsiteX4-39" fmla="*/ 0 w 4200939"/>
              <a:gd name="connsiteY4-40" fmla="*/ 6844695 h 6844695"/>
              <a:gd name="connsiteX0-41" fmla="*/ 0 w 4200939"/>
              <a:gd name="connsiteY0-42" fmla="*/ 6845249 h 6845249"/>
              <a:gd name="connsiteX1-43" fmla="*/ 2365513 w 4200939"/>
              <a:gd name="connsiteY1-44" fmla="*/ 554 h 6845249"/>
              <a:gd name="connsiteX2-45" fmla="*/ 4197527 w 4200939"/>
              <a:gd name="connsiteY2-46" fmla="*/ 0 h 6845249"/>
              <a:gd name="connsiteX3-47" fmla="*/ 4200939 w 4200939"/>
              <a:gd name="connsiteY3-48" fmla="*/ 6845249 h 6845249"/>
              <a:gd name="connsiteX4-49" fmla="*/ 0 w 4200939"/>
              <a:gd name="connsiteY4-50" fmla="*/ 6845249 h 684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00939" h="6845249">
                <a:moveTo>
                  <a:pt x="0" y="6845249"/>
                </a:moveTo>
                <a:cubicBezTo>
                  <a:pt x="271670" y="5060640"/>
                  <a:pt x="682487" y="2977858"/>
                  <a:pt x="2365513" y="554"/>
                </a:cubicBezTo>
                <a:lnTo>
                  <a:pt x="4197527" y="0"/>
                </a:lnTo>
                <a:cubicBezTo>
                  <a:pt x="4198664" y="2281750"/>
                  <a:pt x="4199802" y="4563499"/>
                  <a:pt x="4200939" y="6845249"/>
                </a:cubicBezTo>
                <a:lnTo>
                  <a:pt x="0" y="6845249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3"/>
          <p:cNvSpPr/>
          <p:nvPr/>
        </p:nvSpPr>
        <p:spPr>
          <a:xfrm>
            <a:off x="6953294" y="0"/>
            <a:ext cx="3347357" cy="6858000"/>
          </a:xfrm>
          <a:custGeom>
            <a:avLst/>
            <a:gdLst>
              <a:gd name="connsiteX0" fmla="*/ 0 w 3347357"/>
              <a:gd name="connsiteY0" fmla="*/ 0 h 6831810"/>
              <a:gd name="connsiteX1" fmla="*/ 3347357 w 3347357"/>
              <a:gd name="connsiteY1" fmla="*/ 0 h 6831810"/>
              <a:gd name="connsiteX2" fmla="*/ 3347357 w 3347357"/>
              <a:gd name="connsiteY2" fmla="*/ 6831810 h 6831810"/>
              <a:gd name="connsiteX3" fmla="*/ 0 w 3347357"/>
              <a:gd name="connsiteY3" fmla="*/ 6831810 h 6831810"/>
              <a:gd name="connsiteX4" fmla="*/ 0 w 3347357"/>
              <a:gd name="connsiteY4" fmla="*/ 0 h 6831810"/>
              <a:gd name="connsiteX0-1" fmla="*/ 0 w 3347357"/>
              <a:gd name="connsiteY0-2" fmla="*/ 0 h 6831810"/>
              <a:gd name="connsiteX1-3" fmla="*/ 3347357 w 3347357"/>
              <a:gd name="connsiteY1-4" fmla="*/ 0 h 6831810"/>
              <a:gd name="connsiteX2-5" fmla="*/ 3347357 w 3347357"/>
              <a:gd name="connsiteY2-6" fmla="*/ 6831810 h 6831810"/>
              <a:gd name="connsiteX3-7" fmla="*/ 424543 w 3347357"/>
              <a:gd name="connsiteY3-8" fmla="*/ 6812564 h 6831810"/>
              <a:gd name="connsiteX4-9" fmla="*/ 0 w 3347357"/>
              <a:gd name="connsiteY4-10" fmla="*/ 6831810 h 6831810"/>
              <a:gd name="connsiteX5" fmla="*/ 0 w 3347357"/>
              <a:gd name="connsiteY5" fmla="*/ 0 h 6831810"/>
              <a:gd name="connsiteX0-11" fmla="*/ 0 w 3347357"/>
              <a:gd name="connsiteY0-12" fmla="*/ 0 h 6831810"/>
              <a:gd name="connsiteX1-13" fmla="*/ 3347357 w 3347357"/>
              <a:gd name="connsiteY1-14" fmla="*/ 0 h 6831810"/>
              <a:gd name="connsiteX2-15" fmla="*/ 424543 w 3347357"/>
              <a:gd name="connsiteY2-16" fmla="*/ 6812564 h 6831810"/>
              <a:gd name="connsiteX3-17" fmla="*/ 0 w 3347357"/>
              <a:gd name="connsiteY3-18" fmla="*/ 6831810 h 6831810"/>
              <a:gd name="connsiteX4-19" fmla="*/ 0 w 3347357"/>
              <a:gd name="connsiteY4-20" fmla="*/ 0 h 6831810"/>
              <a:gd name="connsiteX0-21" fmla="*/ 0 w 3347357"/>
              <a:gd name="connsiteY0-22" fmla="*/ 0 h 6831810"/>
              <a:gd name="connsiteX1-23" fmla="*/ 3216729 w 3347357"/>
              <a:gd name="connsiteY1-24" fmla="*/ 3549 h 6831810"/>
              <a:gd name="connsiteX2-25" fmla="*/ 3347357 w 3347357"/>
              <a:gd name="connsiteY2-26" fmla="*/ 0 h 6831810"/>
              <a:gd name="connsiteX3-27" fmla="*/ 424543 w 3347357"/>
              <a:gd name="connsiteY3-28" fmla="*/ 6812564 h 6831810"/>
              <a:gd name="connsiteX4-29" fmla="*/ 0 w 3347357"/>
              <a:gd name="connsiteY4-30" fmla="*/ 6831810 h 6831810"/>
              <a:gd name="connsiteX5-31" fmla="*/ 0 w 3347357"/>
              <a:gd name="connsiteY5-32" fmla="*/ 0 h 6831810"/>
              <a:gd name="connsiteX0-33" fmla="*/ 0 w 3347357"/>
              <a:gd name="connsiteY0-34" fmla="*/ 6831810 h 6831810"/>
              <a:gd name="connsiteX1-35" fmla="*/ 3216729 w 3347357"/>
              <a:gd name="connsiteY1-36" fmla="*/ 3549 h 6831810"/>
              <a:gd name="connsiteX2-37" fmla="*/ 3347357 w 3347357"/>
              <a:gd name="connsiteY2-38" fmla="*/ 0 h 6831810"/>
              <a:gd name="connsiteX3-39" fmla="*/ 424543 w 3347357"/>
              <a:gd name="connsiteY3-40" fmla="*/ 6812564 h 6831810"/>
              <a:gd name="connsiteX4-41" fmla="*/ 0 w 3347357"/>
              <a:gd name="connsiteY4-42" fmla="*/ 6831810 h 6831810"/>
              <a:gd name="connsiteX0-43" fmla="*/ 0 w 3347357"/>
              <a:gd name="connsiteY0-44" fmla="*/ 6831810 h 6831810"/>
              <a:gd name="connsiteX1-45" fmla="*/ 3216729 w 3347357"/>
              <a:gd name="connsiteY1-46" fmla="*/ 3549 h 6831810"/>
              <a:gd name="connsiteX2-47" fmla="*/ 3347357 w 3347357"/>
              <a:gd name="connsiteY2-48" fmla="*/ 0 h 6831810"/>
              <a:gd name="connsiteX3-49" fmla="*/ 424543 w 3347357"/>
              <a:gd name="connsiteY3-50" fmla="*/ 6812564 h 6831810"/>
              <a:gd name="connsiteX4-51" fmla="*/ 0 w 3347357"/>
              <a:gd name="connsiteY4-52" fmla="*/ 6831810 h 6831810"/>
              <a:gd name="connsiteX0-53" fmla="*/ 0 w 3347357"/>
              <a:gd name="connsiteY0-54" fmla="*/ 6831810 h 6831810"/>
              <a:gd name="connsiteX1-55" fmla="*/ 3216729 w 3347357"/>
              <a:gd name="connsiteY1-56" fmla="*/ 3549 h 6831810"/>
              <a:gd name="connsiteX2-57" fmla="*/ 3347357 w 3347357"/>
              <a:gd name="connsiteY2-58" fmla="*/ 0 h 6831810"/>
              <a:gd name="connsiteX3-59" fmla="*/ 424543 w 3347357"/>
              <a:gd name="connsiteY3-60" fmla="*/ 6812564 h 6831810"/>
              <a:gd name="connsiteX4-61" fmla="*/ 0 w 3347357"/>
              <a:gd name="connsiteY4-62" fmla="*/ 6831810 h 6831810"/>
              <a:gd name="connsiteX0-63" fmla="*/ 0 w 3347357"/>
              <a:gd name="connsiteY0-64" fmla="*/ 6831810 h 6831810"/>
              <a:gd name="connsiteX1-65" fmla="*/ 3216729 w 3347357"/>
              <a:gd name="connsiteY1-66" fmla="*/ 3549 h 6831810"/>
              <a:gd name="connsiteX2-67" fmla="*/ 3347357 w 3347357"/>
              <a:gd name="connsiteY2-68" fmla="*/ 0 h 6831810"/>
              <a:gd name="connsiteX3-69" fmla="*/ 424543 w 3347357"/>
              <a:gd name="connsiteY3-70" fmla="*/ 6812564 h 6831810"/>
              <a:gd name="connsiteX4-71" fmla="*/ 0 w 3347357"/>
              <a:gd name="connsiteY4-72" fmla="*/ 6831810 h 6831810"/>
              <a:gd name="connsiteX0-73" fmla="*/ 0 w 3347357"/>
              <a:gd name="connsiteY0-74" fmla="*/ 6831810 h 6831810"/>
              <a:gd name="connsiteX1-75" fmla="*/ 3216729 w 3347357"/>
              <a:gd name="connsiteY1-76" fmla="*/ 3549 h 6831810"/>
              <a:gd name="connsiteX2-77" fmla="*/ 3347357 w 3347357"/>
              <a:gd name="connsiteY2-78" fmla="*/ 0 h 6831810"/>
              <a:gd name="connsiteX3-79" fmla="*/ 424543 w 3347357"/>
              <a:gd name="connsiteY3-80" fmla="*/ 6812564 h 6831810"/>
              <a:gd name="connsiteX4-81" fmla="*/ 0 w 3347357"/>
              <a:gd name="connsiteY4-82" fmla="*/ 6831810 h 6831810"/>
              <a:gd name="connsiteX0-83" fmla="*/ 0 w 3347357"/>
              <a:gd name="connsiteY0-84" fmla="*/ 6831810 h 6831810"/>
              <a:gd name="connsiteX1-85" fmla="*/ 3216729 w 3347357"/>
              <a:gd name="connsiteY1-86" fmla="*/ 3549 h 6831810"/>
              <a:gd name="connsiteX2-87" fmla="*/ 3347357 w 3347357"/>
              <a:gd name="connsiteY2-88" fmla="*/ 0 h 6831810"/>
              <a:gd name="connsiteX3-89" fmla="*/ 414494 w 3347357"/>
              <a:gd name="connsiteY3-90" fmla="*/ 6827536 h 6831810"/>
              <a:gd name="connsiteX4-91" fmla="*/ 0 w 3347357"/>
              <a:gd name="connsiteY4-92" fmla="*/ 6831810 h 6831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47357" h="6831810">
                <a:moveTo>
                  <a:pt x="0" y="6831810"/>
                </a:moveTo>
                <a:cubicBezTo>
                  <a:pt x="582386" y="3543352"/>
                  <a:pt x="2226128" y="1495865"/>
                  <a:pt x="3216729" y="3549"/>
                </a:cubicBezTo>
                <a:lnTo>
                  <a:pt x="3347357" y="0"/>
                </a:lnTo>
                <a:cubicBezTo>
                  <a:pt x="2438400" y="1389112"/>
                  <a:pt x="1029536" y="3315710"/>
                  <a:pt x="414494" y="6827536"/>
                </a:cubicBezTo>
                <a:lnTo>
                  <a:pt x="0" y="6831810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29"/>
          <p:cNvSpPr/>
          <p:nvPr>
            <p:custDataLst>
              <p:tags r:id="rId1"/>
            </p:custDataLst>
          </p:nvPr>
        </p:nvSpPr>
        <p:spPr>
          <a:xfrm>
            <a:off x="881041" y="2125228"/>
            <a:ext cx="4698115" cy="1015663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PART </a:t>
            </a:r>
            <a:r>
              <a:rPr lang="en-US" altLang="zh-CN" sz="6000" dirty="0">
                <a:solidFill>
                  <a:srgbClr val="063772"/>
                </a:solidFill>
                <a:latin typeface="Agency FB" panose="020B0503020202020204" pitchFamily="34" charset="0"/>
                <a:ea typeface="思源黑体" panose="020B0500000000000000" pitchFamily="34" charset="-122"/>
                <a:cs typeface="Open Sans" panose="020B0606030504020204" pitchFamily="34" charset="0"/>
              </a:rPr>
              <a:t>02</a:t>
            </a:r>
            <a:endParaRPr lang="zh-CN" altLang="en-US" sz="6000" dirty="0">
              <a:solidFill>
                <a:srgbClr val="063772"/>
              </a:solidFill>
              <a:latin typeface="Agency FB" panose="020B0503020202020204" pitchFamily="34" charset="0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28287" y="3717109"/>
            <a:ext cx="331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主题介绍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41958" y="683267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意向用户和有效线索主题：需求分析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94030" y="561019"/>
            <a:ext cx="709222" cy="767715"/>
            <a:chOff x="5430080" y="1868322"/>
            <a:chExt cx="1235068" cy="1336931"/>
          </a:xfrm>
        </p:grpSpPr>
        <p:sp>
          <p:nvSpPr>
            <p:cNvPr id="27" name="六边形 26"/>
            <p:cNvSpPr/>
            <p:nvPr/>
          </p:nvSpPr>
          <p:spPr>
            <a:xfrm rot="5400000">
              <a:off x="5379148" y="1919253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8751" y="2040257"/>
              <a:ext cx="937731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一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41958" y="1893202"/>
            <a:ext cx="9285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意向客户：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 统计指定时间段内，意向客户的总人数、在各个城市中意向客户的总人数、意向科目人数排行、意向校区人数排行、不同来源渠道的产生的意向客户人数、各咨询中心产生的意向客户人数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393393" y="3964940"/>
            <a:ext cx="89853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有效线索：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有效线索量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492453" y="5064760"/>
            <a:ext cx="89853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转化率：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某一段时间内的有效线索量跟访问量的计算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49047" y="434723"/>
            <a:ext cx="11306816" cy="6163081"/>
          </a:xfrm>
          <a:prstGeom prst="rect">
            <a:avLst/>
          </a:prstGeom>
          <a:noFill/>
          <a:ln w="41275" cmpd="sng">
            <a:solidFill>
              <a:srgbClr val="FFBD00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357458" y="282323"/>
            <a:ext cx="11306816" cy="6163081"/>
          </a:xfrm>
          <a:prstGeom prst="rect">
            <a:avLst/>
          </a:prstGeom>
          <a:noFill/>
          <a:ln w="12700">
            <a:solidFill>
              <a:srgbClr val="4700E4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 rot="10800000">
            <a:off x="23720" y="0"/>
            <a:ext cx="1229850" cy="1156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279056" y="195409"/>
            <a:ext cx="937883" cy="818399"/>
            <a:chOff x="1168400" y="1347856"/>
            <a:chExt cx="723913" cy="631688"/>
          </a:xfrm>
          <a:solidFill>
            <a:srgbClr val="FFBD00"/>
          </a:solidFill>
        </p:grpSpPr>
        <p:sp>
          <p:nvSpPr>
            <p:cNvPr id="9" name="任意多边形: 形状 8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 rot="10800000">
            <a:off x="10923371" y="5585925"/>
            <a:ext cx="829457" cy="723786"/>
            <a:chOff x="1168400" y="1347856"/>
            <a:chExt cx="723913" cy="631688"/>
          </a:xfrm>
          <a:solidFill>
            <a:srgbClr val="4700E4"/>
          </a:solidFill>
        </p:grpSpPr>
        <p:sp>
          <p:nvSpPr>
            <p:cNvPr id="15" name="任意多边形: 形状 14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812800" y="853440"/>
            <a:ext cx="10713720" cy="23279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"/>
            </a:pPr>
            <a:r>
              <a:rPr lang="zh-CN" altLang="en-US" sz="16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需求：</a:t>
            </a:r>
            <a:r>
              <a:rPr lang="en-US" altLang="zh-CN" sz="16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6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每天/每月/每年线上线下以及新老学员的意向用户个数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2每天/每月/每年各地区的线上线下以及新老学员的意向用户个数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3每天/每月/每年各学科线上线下以及新老学员的意向用户个数Top10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4每天/每月/每年各校区线上线下以及新老学员的意向用户个数Top10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5每天/每月/每年各来源渠道线上线下以及新老学员的意向用户个数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6每天/每月/每年==各咨询中心==线上线下以及新老学员的意向用户个数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7每天线上线下及新老学员的有效线索个数</a:t>
            </a:r>
          </a:p>
          <a:p>
            <a:pPr lvl="2"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lang="en-US" altLang="zh-CN" sz="1800" spc="1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  8每小时线上线下及新老学员的有效线索转化率 = 有效线索个数 / 访问个数</a:t>
            </a: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27342" y="3462844"/>
            <a:ext cx="8185215" cy="24140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"/>
            </a:pPr>
            <a:endParaRPr lang="zh-CN" altLang="en-US" sz="1600" spc="15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10497185" y="1088390"/>
            <a:ext cx="266065" cy="26606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1"/>
            </p:custDataLst>
          </p:nvPr>
        </p:nvSpPr>
        <p:spPr>
          <a:xfrm>
            <a:off x="11009630" y="701675"/>
            <a:ext cx="386715" cy="386715"/>
          </a:xfrm>
          <a:prstGeom prst="ellipse">
            <a:avLst/>
          </a:prstGeom>
          <a:solidFill>
            <a:srgbClr val="4700E4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3490" y="4504055"/>
            <a:ext cx="8806180" cy="1450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指标：</a:t>
            </a:r>
            <a:r>
              <a:rPr lang="en-US" altLang="zh-CN"/>
              <a:t> </a:t>
            </a:r>
            <a:r>
              <a:rPr lang="zh-CN" altLang="en-US"/>
              <a:t>意向量</a:t>
            </a:r>
            <a:r>
              <a:rPr lang="en-US" altLang="zh-CN"/>
              <a:t>   </a:t>
            </a:r>
            <a:r>
              <a:rPr lang="zh-CN" altLang="en-US"/>
              <a:t>，</a:t>
            </a:r>
          </a:p>
          <a:p>
            <a:r>
              <a:rPr lang="zh-CN" altLang="en-US"/>
              <a:t> </a:t>
            </a:r>
            <a:r>
              <a:rPr lang="en-US" altLang="zh-CN"/>
              <a:t>             </a:t>
            </a:r>
            <a:r>
              <a:rPr lang="zh-CN" altLang="en-US"/>
              <a:t>有效意向量</a:t>
            </a:r>
            <a:r>
              <a:rPr lang="en-US" altLang="zh-CN"/>
              <a:t> </a:t>
            </a:r>
            <a:r>
              <a:rPr lang="zh-CN" altLang="en-US"/>
              <a:t>，</a:t>
            </a:r>
          </a:p>
          <a:p>
            <a:r>
              <a:rPr lang="zh-CN" altLang="en-US"/>
              <a:t> </a:t>
            </a:r>
            <a:r>
              <a:rPr lang="en-US" altLang="zh-CN"/>
              <a:t>             </a:t>
            </a:r>
            <a:r>
              <a:rPr lang="zh-CN" altLang="en-US"/>
              <a:t>有效线索转换率：有效索个数</a:t>
            </a:r>
            <a:r>
              <a:rPr lang="en-US" altLang="zh-CN"/>
              <a:t>/</a:t>
            </a:r>
            <a:r>
              <a:rPr lang="zh-CN" altLang="en-US"/>
              <a:t>总访问量</a:t>
            </a:r>
          </a:p>
          <a:p>
            <a:r>
              <a:rPr lang="zh-CN" altLang="en-US"/>
              <a:t>维度：时间，新老，线上线下，区域，部门，来源渠道，学科，学校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FCC647F-8DA1-4301-A71D-DB536CBD3D4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年终工作总结"/>
  <p:tag name="KSO_WPP_MARK_KEY" val="452d18be-2b7f-4e19-810c-159286debfa0"/>
  <p:tag name="COMMONDATA" val="eyJoZGlkIjoiMmZjY2Y5MWIwY2JiZTIyOWViOTc1NDg1NGE4Y2NlN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814_1*i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5"/>
  <p:tag name="KSO_WM_UNIT_COLOR_SCHEME_PARENT_PAGE" val="0_1"/>
  <p:tag name="KSO_WM_UNIT_DECOLORIZATION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4814_1*i*10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194814_1*i*1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8"/>
  <p:tag name="KSO_WM_UNIT_COLOR_SCHEME_PARENT_PAGE" val="0_1"/>
  <p:tag name="KSO_WM_UNIT_DECOLORIZATION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4814_1*i*7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4"/>
  <p:tag name="KSO_WM_UNIT_COLOR_SCHEME_PARENT_PAGE" val="0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2-2"/>
  <p:tag name="KSO_WM_UNIT_PRESET_TEXT" val="单击此处添加小标题:&#10;点击此处添加正文，文字是您思想的提炼，为了最终呈现发布的良好效果。请言简意赅的阐。&#10;并根据需要酌情增减文字。即便信息错综复杂，需要用更多的文字来表述。&#10;请您尽可能提炼思想的精髓。恰如其分的表达观点，往往事半功倍。"/>
  <p:tag name="KSO_WM_UNIT_NOCLEAR" val="1"/>
  <p:tag name="KSO_WM_UNIT_VALUE" val="18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814_1*f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2"/>
  <p:tag name="KSO_WM_UNIT_COLOR_SCHEME_PARENT_PAGE" val="0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06.190551181102,&quot;width&quot;:19200.0015748031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单击此处添加小标题:&#10;点击此处添加正文，文字是您思想的提炼，为了最终呈现发布的良好效果，请言简意赅的阐述观点，并根据需要酌情增减文字。&#10;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194814_1*f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3"/>
  <p:tag name="KSO_WM_UNIT_COLOR_SCHEME_PARENT_PAGE" val="0_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4814_1*i*8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5"/>
  <p:tag name="KSO_WM_UNIT_COLOR_SCHEME_PARENT_PAGE" val="0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4814_1*i*9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6"/>
  <p:tag name="KSO_WM_UNIT_COLOR_SCHEME_PARENT_PAGE" val="0_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814_1*i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9"/>
  <p:tag name="KSO_WM_UNIT_COLOR_SCHEME_PARENT_PAGE" val="0_1"/>
  <p:tag name="KSO_WM_UNIT_DECOLORIZATION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814_1*i*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0"/>
  <p:tag name="KSO_WM_UNIT_COLOR_SCHEME_PARENT_PAGE" val="0_1"/>
  <p:tag name="KSO_WM_UNIT_DECOLORIZATION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814_1*i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5"/>
  <p:tag name="KSO_WM_UNIT_COLOR_SCHEME_PARENT_PAGE" val="0_1"/>
  <p:tag name="KSO_WM_UNIT_DECOLORIZATION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4814_1*i*10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194814_1*i*1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8"/>
  <p:tag name="KSO_WM_UNIT_COLOR_SCHEME_PARENT_PAGE" val="0_1"/>
  <p:tag name="KSO_WM_UNIT_DECOLORIZATION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4814_1*i*7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4"/>
  <p:tag name="KSO_WM_UNIT_COLOR_SCHEME_PARENT_PAGE" val="0_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4814_1*i*8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5"/>
  <p:tag name="KSO_WM_UNIT_COLOR_SCHEME_PARENT_PAGE" val="0_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4814_1*i*9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6"/>
  <p:tag name="KSO_WM_UNIT_COLOR_SCHEME_PARENT_PAGE" val="0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814_1*i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9"/>
  <p:tag name="KSO_WM_UNIT_COLOR_SCHEME_PARENT_PAGE" val="0_1"/>
  <p:tag name="KSO_WM_UNIT_DECOLORIZATION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814_1*i*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0"/>
  <p:tag name="KSO_WM_UNIT_COLOR_SCHEME_PARENT_PAGE" val="0_1"/>
  <p:tag name="KSO_WM_UNIT_DECOLORIZATIO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单击此处添加小标题:&#10;点击此处添加正文，文字是您思想的提炼，为了最终呈现发布的良好效果，请言简意赅的阐述观点，并根据需要酌情增减文字。&#10;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194814_1*f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3"/>
  <p:tag name="KSO_WM_UNIT_COLOR_SCHEME_PARENT_PAGE" val="0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2907</Words>
  <Application>Microsoft Office PowerPoint</Application>
  <PresentationFormat>宽屏</PresentationFormat>
  <Paragraphs>318</Paragraphs>
  <Slides>36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幼圆</vt:lpstr>
      <vt:lpstr>微软雅黑</vt:lpstr>
      <vt:lpstr>Arial</vt:lpstr>
      <vt:lpstr>思源黑体</vt:lpstr>
      <vt:lpstr>Agency FB</vt:lpstr>
      <vt:lpstr>仿宋</vt:lpstr>
      <vt:lpstr>Blackadder ITC</vt:lpstr>
      <vt:lpstr>宋体</vt:lpstr>
      <vt:lpstr>华文仿宋</vt:lpstr>
      <vt:lpstr>Wingdings 3</vt:lpstr>
      <vt:lpstr>微软雅黑 Light</vt:lpstr>
      <vt:lpstr>Century Gothic</vt:lpstr>
      <vt:lpstr>Calibri</vt:lpstr>
      <vt:lpstr>Aparajita</vt:lpstr>
      <vt:lpstr>WPS-Numbers</vt:lpstr>
      <vt:lpstr>黑体</vt:lpstr>
      <vt:lpstr>等线</vt:lpstr>
      <vt:lpstr>1_Office 主题</vt:lpstr>
      <vt:lpstr>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</cp:revision>
  <dcterms:created xsi:type="dcterms:W3CDTF">2021-05-12T04:47:00Z</dcterms:created>
  <dcterms:modified xsi:type="dcterms:W3CDTF">2023-09-04T03:07:09Z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FBDF2F7411B845DEB201691A8E60C574_13</vt:lpwstr>
  </property>
  <property fmtid="{D5CDD505-2E9C-101B-9397-08002B2CF9AE}" pid="3" name="KSOProductBuildVer">
    <vt:lpwstr>2052-11.1.0.14309</vt:lpwstr>
  </property>
</Properties>
</file>